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256" r:id="rId2"/>
    <p:sldId id="826" r:id="rId3"/>
    <p:sldId id="823" r:id="rId4"/>
    <p:sldId id="827" r:id="rId5"/>
    <p:sldId id="824" r:id="rId6"/>
    <p:sldId id="828" r:id="rId7"/>
    <p:sldId id="825" r:id="rId8"/>
    <p:sldId id="831" r:id="rId9"/>
    <p:sldId id="829" r:id="rId10"/>
    <p:sldId id="834" r:id="rId11"/>
    <p:sldId id="832" r:id="rId12"/>
    <p:sldId id="835" r:id="rId13"/>
    <p:sldId id="833" r:id="rId14"/>
    <p:sldId id="838" r:id="rId15"/>
    <p:sldId id="836" r:id="rId16"/>
    <p:sldId id="839" r:id="rId17"/>
    <p:sldId id="837" r:id="rId18"/>
    <p:sldId id="841" r:id="rId19"/>
    <p:sldId id="840" r:id="rId20"/>
    <p:sldId id="844" r:id="rId21"/>
    <p:sldId id="842" r:id="rId22"/>
    <p:sldId id="847" r:id="rId23"/>
    <p:sldId id="845" r:id="rId24"/>
    <p:sldId id="848" r:id="rId25"/>
    <p:sldId id="846" r:id="rId26"/>
    <p:sldId id="849" r:id="rId27"/>
    <p:sldId id="843" r:id="rId28"/>
    <p:sldId id="852" r:id="rId29"/>
    <p:sldId id="850" r:id="rId30"/>
    <p:sldId id="854" r:id="rId31"/>
    <p:sldId id="853" r:id="rId32"/>
    <p:sldId id="857" r:id="rId33"/>
    <p:sldId id="855" r:id="rId34"/>
    <p:sldId id="858" r:id="rId35"/>
    <p:sldId id="856" r:id="rId36"/>
    <p:sldId id="862" r:id="rId37"/>
    <p:sldId id="851" r:id="rId38"/>
    <p:sldId id="863" r:id="rId39"/>
    <p:sldId id="859" r:id="rId40"/>
    <p:sldId id="864" r:id="rId41"/>
    <p:sldId id="860" r:id="rId42"/>
    <p:sldId id="867" r:id="rId43"/>
    <p:sldId id="865" r:id="rId44"/>
    <p:sldId id="868" r:id="rId45"/>
    <p:sldId id="866" r:id="rId46"/>
    <p:sldId id="870" r:id="rId47"/>
    <p:sldId id="611" r:id="rId48"/>
    <p:sldId id="612" r:id="rId49"/>
    <p:sldId id="869" r:id="rId50"/>
    <p:sldId id="874" r:id="rId51"/>
    <p:sldId id="871" r:id="rId52"/>
    <p:sldId id="875" r:id="rId53"/>
    <p:sldId id="872" r:id="rId54"/>
    <p:sldId id="876" r:id="rId55"/>
    <p:sldId id="877" r:id="rId56"/>
    <p:sldId id="878" r:id="rId57"/>
    <p:sldId id="861" r:id="rId58"/>
    <p:sldId id="883" r:id="rId59"/>
    <p:sldId id="879" r:id="rId60"/>
    <p:sldId id="885" r:id="rId61"/>
    <p:sldId id="880" r:id="rId62"/>
    <p:sldId id="886" r:id="rId63"/>
    <p:sldId id="881" r:id="rId64"/>
    <p:sldId id="887" r:id="rId65"/>
    <p:sldId id="882" r:id="rId66"/>
    <p:sldId id="890" r:id="rId67"/>
    <p:sldId id="830" r:id="rId68"/>
    <p:sldId id="895" r:id="rId69"/>
    <p:sldId id="891" r:id="rId70"/>
    <p:sldId id="896" r:id="rId71"/>
    <p:sldId id="892" r:id="rId72"/>
    <p:sldId id="897" r:id="rId73"/>
    <p:sldId id="893" r:id="rId74"/>
    <p:sldId id="898" r:id="rId75"/>
    <p:sldId id="888" r:id="rId76"/>
    <p:sldId id="903" r:id="rId77"/>
    <p:sldId id="899" r:id="rId78"/>
    <p:sldId id="904" r:id="rId79"/>
    <p:sldId id="900" r:id="rId80"/>
    <p:sldId id="905" r:id="rId81"/>
    <p:sldId id="901" r:id="rId82"/>
    <p:sldId id="906" r:id="rId83"/>
    <p:sldId id="902" r:id="rId84"/>
    <p:sldId id="911" r:id="rId85"/>
    <p:sldId id="567" r:id="rId86"/>
    <p:sldId id="577" r:id="rId87"/>
    <p:sldId id="889" r:id="rId88"/>
    <p:sldId id="912" r:id="rId89"/>
    <p:sldId id="907" r:id="rId90"/>
    <p:sldId id="913" r:id="rId91"/>
    <p:sldId id="908" r:id="rId92"/>
    <p:sldId id="917" r:id="rId93"/>
    <p:sldId id="914" r:id="rId94"/>
    <p:sldId id="918" r:id="rId95"/>
    <p:sldId id="915" r:id="rId96"/>
    <p:sldId id="919" r:id="rId97"/>
    <p:sldId id="916" r:id="rId98"/>
    <p:sldId id="920" r:id="rId99"/>
    <p:sldId id="909" r:id="rId100"/>
    <p:sldId id="926" r:id="rId101"/>
    <p:sldId id="921" r:id="rId102"/>
    <p:sldId id="927" r:id="rId103"/>
    <p:sldId id="924" r:id="rId104"/>
    <p:sldId id="928" r:id="rId105"/>
    <p:sldId id="922" r:id="rId106"/>
    <p:sldId id="930" r:id="rId107"/>
    <p:sldId id="929" r:id="rId108"/>
    <p:sldId id="931" r:id="rId109"/>
    <p:sldId id="923" r:id="rId110"/>
    <p:sldId id="932" r:id="rId111"/>
    <p:sldId id="925" r:id="rId112"/>
    <p:sldId id="933" r:id="rId113"/>
    <p:sldId id="910" r:id="rId114"/>
    <p:sldId id="939" r:id="rId115"/>
    <p:sldId id="934" r:id="rId116"/>
    <p:sldId id="940" r:id="rId117"/>
    <p:sldId id="590" r:id="rId118"/>
    <p:sldId id="591" r:id="rId119"/>
    <p:sldId id="935" r:id="rId120"/>
    <p:sldId id="941" r:id="rId121"/>
    <p:sldId id="936" r:id="rId122"/>
    <p:sldId id="947" r:id="rId123"/>
    <p:sldId id="942" r:id="rId124"/>
    <p:sldId id="948" r:id="rId125"/>
    <p:sldId id="943" r:id="rId126"/>
    <p:sldId id="949" r:id="rId127"/>
    <p:sldId id="944" r:id="rId128"/>
    <p:sldId id="950" r:id="rId129"/>
    <p:sldId id="945" r:id="rId130"/>
    <p:sldId id="955" r:id="rId131"/>
    <p:sldId id="951" r:id="rId132"/>
    <p:sldId id="956" r:id="rId133"/>
    <p:sldId id="952" r:id="rId134"/>
    <p:sldId id="957" r:id="rId135"/>
    <p:sldId id="953" r:id="rId136"/>
    <p:sldId id="958" r:id="rId137"/>
    <p:sldId id="954" r:id="rId138"/>
    <p:sldId id="959" r:id="rId139"/>
    <p:sldId id="946" r:id="rId140"/>
    <p:sldId id="960" r:id="rId141"/>
    <p:sldId id="937" r:id="rId142"/>
    <p:sldId id="967" r:id="rId143"/>
    <p:sldId id="961" r:id="rId144"/>
    <p:sldId id="968" r:id="rId145"/>
    <p:sldId id="962" r:id="rId146"/>
    <p:sldId id="969" r:id="rId147"/>
    <p:sldId id="963" r:id="rId148"/>
    <p:sldId id="970" r:id="rId149"/>
    <p:sldId id="964" r:id="rId150"/>
    <p:sldId id="971" r:id="rId151"/>
    <p:sldId id="965" r:id="rId152"/>
    <p:sldId id="972" r:id="rId153"/>
    <p:sldId id="966" r:id="rId154"/>
    <p:sldId id="973" r:id="rId155"/>
    <p:sldId id="977" r:id="rId156"/>
    <p:sldId id="978" r:id="rId157"/>
    <p:sldId id="613" r:id="rId158"/>
    <p:sldId id="615" r:id="rId159"/>
    <p:sldId id="979" r:id="rId160"/>
    <p:sldId id="620" r:id="rId161"/>
    <p:sldId id="621" r:id="rId162"/>
    <p:sldId id="938" r:id="rId163"/>
    <p:sldId id="980" r:id="rId164"/>
    <p:sldId id="974" r:id="rId165"/>
    <p:sldId id="981" r:id="rId166"/>
    <p:sldId id="975" r:id="rId167"/>
    <p:sldId id="986" r:id="rId168"/>
    <p:sldId id="982" r:id="rId169"/>
    <p:sldId id="987" r:id="rId170"/>
    <p:sldId id="983" r:id="rId171"/>
    <p:sldId id="988" r:id="rId172"/>
    <p:sldId id="984" r:id="rId173"/>
    <p:sldId id="989" r:id="rId174"/>
    <p:sldId id="985" r:id="rId175"/>
    <p:sldId id="993" r:id="rId176"/>
    <p:sldId id="990" r:id="rId177"/>
    <p:sldId id="998" r:id="rId178"/>
    <p:sldId id="994" r:id="rId179"/>
    <p:sldId id="999" r:id="rId180"/>
    <p:sldId id="995" r:id="rId181"/>
    <p:sldId id="1000" r:id="rId182"/>
    <p:sldId id="996" r:id="rId183"/>
    <p:sldId id="1001" r:id="rId184"/>
    <p:sldId id="997" r:id="rId185"/>
    <p:sldId id="1002" r:id="rId186"/>
    <p:sldId id="991" r:id="rId187"/>
    <p:sldId id="1003" r:id="rId188"/>
    <p:sldId id="1008" r:id="rId189"/>
    <p:sldId id="1009" r:id="rId190"/>
    <p:sldId id="1004" r:id="rId191"/>
    <p:sldId id="1010" r:id="rId192"/>
    <p:sldId id="1005" r:id="rId193"/>
    <p:sldId id="1011" r:id="rId194"/>
    <p:sldId id="1015" r:id="rId195"/>
    <p:sldId id="1016" r:id="rId196"/>
    <p:sldId id="1006" r:id="rId197"/>
    <p:sldId id="1017" r:id="rId198"/>
    <p:sldId id="1018" r:id="rId199"/>
    <p:sldId id="1014" r:id="rId200"/>
    <p:sldId id="1019" r:id="rId201"/>
    <p:sldId id="1012" r:id="rId202"/>
    <p:sldId id="1020" r:id="rId203"/>
    <p:sldId id="1013" r:id="rId204"/>
    <p:sldId id="1021" r:id="rId205"/>
    <p:sldId id="1007" r:id="rId206"/>
    <p:sldId id="1022" r:id="rId20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2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slide" Target="slides/slide205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tableStyles" Target="tableStyle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046B-FFF2-4FFE-877C-7B95924AA60F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277DD-5688-424E-B987-4A7D0F5A41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99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4469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1260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688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02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8526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8245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9702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8471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869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940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441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666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AD408-0393-3054-BC53-F53AF335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9B6EFC-48A8-8409-F68D-C628BA69E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95D2F-EBDC-2D68-6A0E-3184A753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F2A0F0-4782-AF87-725E-9562826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F7253D-1B0A-94AE-BCDE-11AC27BD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0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670E7D-8B99-23BA-3822-1675F8C1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F2255C5-F9B3-843C-9BAC-1BCD5A7B0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608191-3EC0-EA50-9F98-A3F9E55A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FD356-0355-784D-BAC7-A3F0FF02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3D37FD-7768-BBA0-4687-36F5B0A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5630E2-659F-BEC1-E14B-EBB96B29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EFB55F-4AE0-55AD-A6A7-15A1DD64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BEBDF-1CC0-3312-5FE7-05D0AD01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CD7F07-D9DC-97AF-8D98-E37A810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B0778-A7CE-87E6-3E83-0A5E8360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94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9AF2DC-A327-F981-F44B-8E9EC28C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3CCCD-BCE9-8415-86A1-D8A427F0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4553C3-536F-33C9-A52E-7867048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BD453D-8BA7-762B-7F64-E75363F7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0D95B2-F7A6-01A4-1D1E-BB8E0C28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6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75FE5-5C47-5F03-FEDF-257FFD0D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D0B743-4AD1-38BC-99ED-6CFD65AC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7C0CBB-C693-A1C7-90BC-CD125CA1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97B4E1-8D58-AACA-CD4D-DE416E5E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79DC1B-0793-24B3-7FCF-7F256F20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44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73405-8F71-2B1E-B6BA-D18B0C6E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5821D-7FFE-DF62-81F1-1881C2961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EC7BB0-9514-1985-7ABC-435FD41BE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7180C0-6F09-E683-9AC6-368672B1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CBEC03-D9CB-452B-AC67-4484040E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1BD2C1-DB87-6193-1B1A-B4704E8A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3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449F1-AAA9-20F5-5E71-FD41897D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86DB73-EC60-6AB7-9686-10C22A5E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16EFBC-8E7B-62FC-5CBB-0F1930FEB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57022-3B72-BF1B-8624-6F410C90D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838775F-B57F-9F34-A6A0-8B71F11E8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D537B7D-14E4-28EF-EA9A-D3F795A2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64F0445-50A4-4C2F-B91B-439149AB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451AD0-41D0-08B6-A519-7EF5D964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8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E6BA47-836A-E8C2-2533-7CC3AD1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100A09-0999-3DBF-C6A9-BB9CFF25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77B057-24B6-A0E6-82DA-C69BF05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5CFCE-4259-B79C-68F5-FACD7D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3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EFE29C-90A1-FA77-CEAC-4A7A7723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9AE96F-72B5-3534-0763-04EFF58E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BB03FC-32F1-9B72-B20A-C1832AC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44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89CC8-E0A8-FD54-35F1-D72AE525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6A606F-0FD6-B626-A0A4-3CEAD06C5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2E1174-9E39-365F-196D-1178F8EF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34DF3B-E540-F161-347A-12C2C0E7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DBBCF5-999D-6E10-A951-428AD7E0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987BF3-8133-F219-084C-1C48F2F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1D6705-73BD-2D7F-6909-D5D4ACA0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B26EF7-A7AD-0E17-C825-B17E5E131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19E39B-70DA-87E5-58A7-2598F015C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5B25F3-D22C-C549-D7FA-FB6F4337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41272B-722E-834F-4C3D-A85FC705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7379BE-DBE6-D2DC-B2F4-64634A5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97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9B90AE2-3A4B-4531-349A-27027241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B9ED4A-879F-B968-A8D2-F199018E0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6B296C-3956-AE62-F033-C8D4749C7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F7DD-FC11-40A4-ABB9-01A2485A53E6}" type="datetimeFigureOut">
              <a:rPr kumimoji="1" lang="ja-JP" altLang="en-US" smtClean="0"/>
              <a:t>2025/4/3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CE1AAB-443C-537F-9BCF-74687A090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54B282-F129-69CC-3214-E5469D2F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3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A9F8552-F96F-E40D-7DBA-B6334471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775917"/>
            <a:ext cx="10621857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F1744A-CEBF-681D-E8F2-CC5A7F6E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182834"/>
            <a:ext cx="10717121" cy="42868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800A2E9-8482-254D-7840-49D8D63C57B5}"/>
              </a:ext>
            </a:extLst>
          </p:cNvPr>
          <p:cNvSpPr/>
          <p:nvPr/>
        </p:nvSpPr>
        <p:spPr>
          <a:xfrm>
            <a:off x="1305381" y="2829545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73F7E29-0242-F7DE-09B8-0D671F4F685F}"/>
              </a:ext>
            </a:extLst>
          </p:cNvPr>
          <p:cNvSpPr txBox="1"/>
          <p:nvPr/>
        </p:nvSpPr>
        <p:spPr>
          <a:xfrm>
            <a:off x="1121554" y="1722502"/>
            <a:ext cx="7611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Non-Disclosure Agreement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：守秘義務契約または秘密保持契約</a:t>
            </a:r>
          </a:p>
        </p:txBody>
      </p:sp>
    </p:spTree>
    <p:extLst>
      <p:ext uri="{BB962C8B-B14F-4D97-AF65-F5344CB8AC3E}">
        <p14:creationId xmlns:p14="http://schemas.microsoft.com/office/powerpoint/2010/main" val="313768339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18E29D-578E-61E2-BBED-B51B2EBA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26724"/>
            <a:ext cx="10517068" cy="1552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4B2773-E473-3353-DD4D-3248774E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7"/>
          <a:stretch/>
        </p:blipFill>
        <p:spPr>
          <a:xfrm>
            <a:off x="2537460" y="2954404"/>
            <a:ext cx="4662830" cy="20481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0AB3689-A637-72CA-9115-717555E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041" y="5181565"/>
            <a:ext cx="8545118" cy="49536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C2D674A-5853-7F64-76CD-50528229C874}"/>
              </a:ext>
            </a:extLst>
          </p:cNvPr>
          <p:cNvSpPr txBox="1"/>
          <p:nvPr/>
        </p:nvSpPr>
        <p:spPr>
          <a:xfrm>
            <a:off x="7040879" y="3538495"/>
            <a:ext cx="35562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設計：</a:t>
            </a:r>
            <a:r>
              <a:rPr lang="en-US" altLang="ja-JP" sz="2400" b="1" dirty="0">
                <a:solidFill>
                  <a:srgbClr val="0070C0"/>
                </a:solidFill>
              </a:rPr>
              <a:t>120/6=20</a:t>
            </a:r>
            <a:r>
              <a:rPr lang="ja-JP" altLang="en-US" sz="2400" b="1" dirty="0">
                <a:solidFill>
                  <a:srgbClr val="0070C0"/>
                </a:solidFill>
              </a:rPr>
              <a:t>人月</a:t>
            </a:r>
            <a:endParaRPr lang="en-US" altLang="ja-JP" sz="2400" b="1" dirty="0">
              <a:solidFill>
                <a:srgbClr val="0070C0"/>
              </a:solidFill>
            </a:endParaRPr>
          </a:p>
          <a:p>
            <a:r>
              <a:rPr lang="ja-JP" altLang="en-US" sz="2400" b="1" dirty="0">
                <a:solidFill>
                  <a:srgbClr val="0070C0"/>
                </a:solidFill>
              </a:rPr>
              <a:t>製造：</a:t>
            </a:r>
            <a:r>
              <a:rPr lang="en-US" altLang="ja-JP" sz="2400" b="1" dirty="0">
                <a:solidFill>
                  <a:srgbClr val="0070C0"/>
                </a:solidFill>
              </a:rPr>
              <a:t>120/4=30</a:t>
            </a:r>
            <a:r>
              <a:rPr lang="ja-JP" altLang="en-US" sz="2400" b="1" dirty="0">
                <a:solidFill>
                  <a:srgbClr val="0070C0"/>
                </a:solidFill>
              </a:rPr>
              <a:t>人月</a:t>
            </a:r>
            <a:endParaRPr lang="en-US" altLang="ja-JP" sz="2400" b="1" dirty="0">
              <a:solidFill>
                <a:srgbClr val="0070C0"/>
              </a:solidFill>
            </a:endParaRPr>
          </a:p>
          <a:p>
            <a:r>
              <a:rPr lang="ja-JP" altLang="en-US" sz="2400" b="1" dirty="0">
                <a:solidFill>
                  <a:srgbClr val="0070C0"/>
                </a:solidFill>
              </a:rPr>
              <a:t>合計：</a:t>
            </a:r>
            <a:r>
              <a:rPr lang="en-US" altLang="ja-JP" sz="2400" b="1" dirty="0">
                <a:solidFill>
                  <a:srgbClr val="0070C0"/>
                </a:solidFill>
              </a:rPr>
              <a:t>20+30=</a:t>
            </a:r>
            <a:r>
              <a:rPr lang="en-US" altLang="ja-JP" sz="2400" b="1" dirty="0">
                <a:solidFill>
                  <a:srgbClr val="FF0000"/>
                </a:solidFill>
              </a:rPr>
              <a:t>50</a:t>
            </a:r>
            <a:r>
              <a:rPr lang="ja-JP" altLang="en-US" sz="2400" b="1" dirty="0">
                <a:solidFill>
                  <a:srgbClr val="FF0000"/>
                </a:solidFill>
              </a:rPr>
              <a:t>人月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4C5B782-04CF-3A11-16CF-F89B0995F8CC}"/>
              </a:ext>
            </a:extLst>
          </p:cNvPr>
          <p:cNvSpPr/>
          <p:nvPr/>
        </p:nvSpPr>
        <p:spPr>
          <a:xfrm>
            <a:off x="9444116" y="524849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026843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611788-ACA2-BA4B-0803-DF617C62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247206"/>
            <a:ext cx="10621857" cy="636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637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611788-ACA2-BA4B-0803-DF617C620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247206"/>
            <a:ext cx="10621857" cy="63635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FA6956B-B51A-F094-7AF5-BFE847D1CDDA}"/>
              </a:ext>
            </a:extLst>
          </p:cNvPr>
          <p:cNvSpPr/>
          <p:nvPr/>
        </p:nvSpPr>
        <p:spPr>
          <a:xfrm>
            <a:off x="1351676" y="491702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3C0C886-0AB4-3334-43BB-0082743A75E0}"/>
              </a:ext>
            </a:extLst>
          </p:cNvPr>
          <p:cNvSpPr txBox="1"/>
          <p:nvPr/>
        </p:nvSpPr>
        <p:spPr>
          <a:xfrm>
            <a:off x="1474470" y="1258843"/>
            <a:ext cx="70523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>
                <a:solidFill>
                  <a:srgbClr val="0070C0"/>
                </a:solidFill>
              </a:rPr>
              <a:t>Service Level Agreement</a:t>
            </a:r>
            <a:endParaRPr lang="en-US" altLang="ja-JP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9821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3D2F93-7D95-75AC-EA78-B4D7AE73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778092"/>
            <a:ext cx="10688542" cy="1438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20DA587-C819-3E17-E1D0-794230E3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6" y="2381104"/>
            <a:ext cx="4496427" cy="20957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F3C073-641F-77A7-96D6-343913D1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78" y="4641432"/>
            <a:ext cx="7468642" cy="102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4699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93D2F93-7D95-75AC-EA78-B4D7AE73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729" y="778092"/>
            <a:ext cx="10688542" cy="1438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20DA587-C819-3E17-E1D0-794230E33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786" y="2381104"/>
            <a:ext cx="4496427" cy="209579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0F3C073-641F-77A7-96D6-343913D1A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1678" y="4641432"/>
            <a:ext cx="7468642" cy="102884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BE23BE1-5BFA-BC14-85E2-188AC76C4060}"/>
              </a:ext>
            </a:extLst>
          </p:cNvPr>
          <p:cNvSpPr/>
          <p:nvPr/>
        </p:nvSpPr>
        <p:spPr>
          <a:xfrm>
            <a:off x="7272416" y="469858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48229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580BD4-75BF-A55B-6494-4D2A808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768866"/>
            <a:ext cx="10640910" cy="5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6663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580BD4-75BF-A55B-6494-4D2A808B6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768866"/>
            <a:ext cx="10640910" cy="52299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5AFD5C1-9410-5D48-DC5E-361A1BF0B7E9}"/>
              </a:ext>
            </a:extLst>
          </p:cNvPr>
          <p:cNvSpPr/>
          <p:nvPr/>
        </p:nvSpPr>
        <p:spPr>
          <a:xfrm>
            <a:off x="8638372" y="542107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D3586D-F1F7-DBA5-AAA0-941737362735}"/>
              </a:ext>
            </a:extLst>
          </p:cNvPr>
          <p:cNvSpPr/>
          <p:nvPr/>
        </p:nvSpPr>
        <p:spPr>
          <a:xfrm>
            <a:off x="1575912" y="3361264"/>
            <a:ext cx="5332887" cy="159455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68332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0B54D4-E255-BE43-9364-A8252E12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0" y="545511"/>
            <a:ext cx="9679536" cy="13852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6351A0C-A090-3C49-073E-E437270F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06" y="2005947"/>
            <a:ext cx="8760179" cy="101302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E34D03D-E7AF-F4F6-3A97-4EF0D6D0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61" y="3094129"/>
            <a:ext cx="8230471" cy="24699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845629A-BB57-2A26-26A8-B497D51A5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06" y="5744607"/>
            <a:ext cx="8602275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95666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0B54D4-E255-BE43-9364-A8252E12F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30" y="545511"/>
            <a:ext cx="9679536" cy="138527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6351A0C-A090-3C49-073E-E437270F7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906" y="2005947"/>
            <a:ext cx="8760179" cy="1013025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3E34D03D-E7AF-F4F6-3A97-4EF0D6D03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761" y="3094129"/>
            <a:ext cx="8230471" cy="24699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845629A-BB57-2A26-26A8-B497D51A5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906" y="5744607"/>
            <a:ext cx="8602275" cy="3810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AA0ADD-0029-6750-4B74-DCBC4DCA9F69}"/>
              </a:ext>
            </a:extLst>
          </p:cNvPr>
          <p:cNvSpPr/>
          <p:nvPr/>
        </p:nvSpPr>
        <p:spPr>
          <a:xfrm>
            <a:off x="6572505" y="572007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B3F12983-8559-698A-FAEF-18E0816C5BCA}"/>
              </a:ext>
            </a:extLst>
          </p:cNvPr>
          <p:cNvSpPr/>
          <p:nvPr/>
        </p:nvSpPr>
        <p:spPr>
          <a:xfrm>
            <a:off x="1980761" y="3064328"/>
            <a:ext cx="8134083" cy="7972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47D370CC-5914-98C4-359C-A17F42284CFF}"/>
              </a:ext>
            </a:extLst>
          </p:cNvPr>
          <p:cNvSpPr/>
          <p:nvPr/>
        </p:nvSpPr>
        <p:spPr>
          <a:xfrm>
            <a:off x="1980761" y="4780020"/>
            <a:ext cx="8134083" cy="7972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902378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0C3AF2-9D98-D4A1-D348-5B1D504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515635"/>
            <a:ext cx="10583752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87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7A5D7E-A177-2C79-E610-18891F94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118946"/>
            <a:ext cx="10650436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1444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0C3AF2-9D98-D4A1-D348-5B1D504B4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515635"/>
            <a:ext cx="10583752" cy="36009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B04AC7F-BFCD-B953-99AE-15112B3AE78D}"/>
              </a:ext>
            </a:extLst>
          </p:cNvPr>
          <p:cNvSpPr/>
          <p:nvPr/>
        </p:nvSpPr>
        <p:spPr>
          <a:xfrm>
            <a:off x="1323172" y="262692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C593BE0-2BB0-12C3-6BA3-92A8099E0B1B}"/>
              </a:ext>
            </a:extLst>
          </p:cNvPr>
          <p:cNvSpPr txBox="1"/>
          <p:nvPr/>
        </p:nvSpPr>
        <p:spPr>
          <a:xfrm>
            <a:off x="9828289" y="2916001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TPM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A4CD3E42-9C80-1125-6D2E-3B4624E11E87}"/>
              </a:ext>
            </a:extLst>
          </p:cNvPr>
          <p:cNvSpPr txBox="1"/>
          <p:nvPr/>
        </p:nvSpPr>
        <p:spPr>
          <a:xfrm>
            <a:off x="9382378" y="3711868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CSIRT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E98EAA8-550C-ABF3-97D4-43DE83185C21}"/>
              </a:ext>
            </a:extLst>
          </p:cNvPr>
          <p:cNvSpPr txBox="1"/>
          <p:nvPr/>
        </p:nvSpPr>
        <p:spPr>
          <a:xfrm>
            <a:off x="2563889" y="4679789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IPS</a:t>
            </a:r>
          </a:p>
        </p:txBody>
      </p:sp>
    </p:spTree>
    <p:extLst>
      <p:ext uri="{BB962C8B-B14F-4D97-AF65-F5344CB8AC3E}">
        <p14:creationId xmlns:p14="http://schemas.microsoft.com/office/powerpoint/2010/main" val="196753070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2EE6C2-648F-A6B7-00BD-D17F868B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77" y="1209151"/>
            <a:ext cx="10856445" cy="44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314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2EE6C2-648F-A6B7-00BD-D17F868BF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77" y="1209151"/>
            <a:ext cx="10856445" cy="44396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25E204A-B53D-AE8F-7B57-24BEEE4DE784}"/>
              </a:ext>
            </a:extLst>
          </p:cNvPr>
          <p:cNvSpPr/>
          <p:nvPr/>
        </p:nvSpPr>
        <p:spPr>
          <a:xfrm>
            <a:off x="1323172" y="287527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58580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80FCB9-93BB-19C4-BA5E-F114FB2A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823549"/>
            <a:ext cx="10231278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782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80FCB9-93BB-19C4-BA5E-F114FB2A9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823549"/>
            <a:ext cx="10231278" cy="5210902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089DE681-42D3-3100-E307-1D9BAF5ECF63}"/>
              </a:ext>
            </a:extLst>
          </p:cNvPr>
          <p:cNvSpPr/>
          <p:nvPr/>
        </p:nvSpPr>
        <p:spPr>
          <a:xfrm>
            <a:off x="1526372" y="490727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197034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5B8C9F-EB33-CD72-5106-11EA2F4C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123893"/>
            <a:ext cx="1017412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6297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5B8C9F-EB33-CD72-5106-11EA2F4CC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2123893"/>
            <a:ext cx="10174120" cy="26102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70D7296-DB1C-8595-BB49-565A8032964D}"/>
              </a:ext>
            </a:extLst>
          </p:cNvPr>
          <p:cNvSpPr/>
          <p:nvPr/>
        </p:nvSpPr>
        <p:spPr>
          <a:xfrm>
            <a:off x="6267705" y="36655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9808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77CFE0F-78F6-19E2-BE92-370EBBCF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72" y="1027603"/>
            <a:ext cx="6043757" cy="491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870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877CFE0F-78F6-19E2-BE92-370EBBCF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772" y="1027603"/>
            <a:ext cx="6043757" cy="49167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A4C127F-16B7-398C-82E2-75AF173EB31F}"/>
              </a:ext>
            </a:extLst>
          </p:cNvPr>
          <p:cNvSpPr/>
          <p:nvPr/>
        </p:nvSpPr>
        <p:spPr>
          <a:xfrm>
            <a:off x="3405105" y="542481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1B743D1-6581-2760-530B-E13D11D47E41}"/>
              </a:ext>
            </a:extLst>
          </p:cNvPr>
          <p:cNvSpPr txBox="1"/>
          <p:nvPr/>
        </p:nvSpPr>
        <p:spPr>
          <a:xfrm>
            <a:off x="6794481" y="3429000"/>
            <a:ext cx="4895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平均値：</a:t>
            </a:r>
            <a:r>
              <a:rPr kumimoji="1" lang="en-US" altLang="ja-JP" b="1" dirty="0">
                <a:solidFill>
                  <a:srgbClr val="0070C0"/>
                </a:solidFill>
              </a:rPr>
              <a:t>(10+20*3+40+50+100+440+2000)/9=300</a:t>
            </a:r>
          </a:p>
          <a:p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中央値：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データを大小で並べた時に中央に位置する値</a:t>
            </a:r>
            <a:endParaRPr kumimoji="1" lang="en-US" altLang="ja-JP" b="1" dirty="0">
              <a:solidFill>
                <a:srgbClr val="0070C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1F0C319-529A-5C0B-4E0A-3074D7E5293A}"/>
              </a:ext>
            </a:extLst>
          </p:cNvPr>
          <p:cNvSpPr/>
          <p:nvPr/>
        </p:nvSpPr>
        <p:spPr>
          <a:xfrm>
            <a:off x="5351581" y="2509924"/>
            <a:ext cx="442450" cy="405582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1344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DF2CA-A023-5A26-23E5-00D4C195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635460"/>
            <a:ext cx="10355120" cy="9812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C2D698-ECCD-61CF-115E-C611C0BC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616672"/>
            <a:ext cx="9935962" cy="2553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AE5C98-F258-F8A6-2519-ED0F4EBF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63" y="3784163"/>
            <a:ext cx="4129073" cy="255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485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7A5D7E-A177-2C79-E610-18891F94F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118946"/>
            <a:ext cx="10650436" cy="42296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DEC26CD-2CB6-63E2-9915-70758D7434D8}"/>
              </a:ext>
            </a:extLst>
          </p:cNvPr>
          <p:cNvSpPr/>
          <p:nvPr/>
        </p:nvSpPr>
        <p:spPr>
          <a:xfrm>
            <a:off x="6319169" y="485192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930140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9DF2CA-A023-5A26-23E5-00D4C1959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40" y="635460"/>
            <a:ext cx="10355120" cy="9812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1C2D698-ECCD-61CF-115E-C611C0BCD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019" y="1616672"/>
            <a:ext cx="9935962" cy="255305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9AE5C98-F258-F8A6-2519-ED0F4EBF9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463" y="3784163"/>
            <a:ext cx="4129073" cy="25553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066AD16-A87C-44CD-DEEF-86286408E579}"/>
              </a:ext>
            </a:extLst>
          </p:cNvPr>
          <p:cNvSpPr/>
          <p:nvPr/>
        </p:nvSpPr>
        <p:spPr>
          <a:xfrm>
            <a:off x="4195327" y="581695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77730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378B39-B0BF-64A1-1EA5-7301FD7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847629"/>
            <a:ext cx="10288436" cy="31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603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378B39-B0BF-64A1-1EA5-7301FD7B7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1847629"/>
            <a:ext cx="10288436" cy="316274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DD5AD26-676B-FA1E-A7B8-5203F2CCE844}"/>
              </a:ext>
            </a:extLst>
          </p:cNvPr>
          <p:cNvSpPr/>
          <p:nvPr/>
        </p:nvSpPr>
        <p:spPr>
          <a:xfrm>
            <a:off x="6204750" y="443971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3631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C52EA00-BE8E-D322-40E2-60E1D42C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657102"/>
            <a:ext cx="1025033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864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5C52EA00-BE8E-D322-40E2-60E1D42CF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1657102"/>
            <a:ext cx="10250330" cy="35437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3EA21C6-8577-94ED-305B-D6D9757A430A}"/>
              </a:ext>
            </a:extLst>
          </p:cNvPr>
          <p:cNvSpPr/>
          <p:nvPr/>
        </p:nvSpPr>
        <p:spPr>
          <a:xfrm>
            <a:off x="1508572" y="270122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192BAE5-6D91-03FD-8E05-4E23D63085B1}"/>
              </a:ext>
            </a:extLst>
          </p:cNvPr>
          <p:cNvSpPr txBox="1"/>
          <p:nvPr/>
        </p:nvSpPr>
        <p:spPr>
          <a:xfrm>
            <a:off x="3133978" y="3706223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VPN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EBCDC1-100B-8130-2FE9-1B4F79CA7798}"/>
              </a:ext>
            </a:extLst>
          </p:cNvPr>
          <p:cNvSpPr txBox="1"/>
          <p:nvPr/>
        </p:nvSpPr>
        <p:spPr>
          <a:xfrm>
            <a:off x="9128378" y="4541601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LAN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D680A5B-B27E-7F22-DFC5-5A4162A01910}"/>
              </a:ext>
            </a:extLst>
          </p:cNvPr>
          <p:cNvSpPr txBox="1"/>
          <p:nvPr/>
        </p:nvSpPr>
        <p:spPr>
          <a:xfrm>
            <a:off x="2208289" y="5148014"/>
            <a:ext cx="12912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WAN</a:t>
            </a:r>
          </a:p>
        </p:txBody>
      </p:sp>
    </p:spTree>
    <p:extLst>
      <p:ext uri="{BB962C8B-B14F-4D97-AF65-F5344CB8AC3E}">
        <p14:creationId xmlns:p14="http://schemas.microsoft.com/office/powerpoint/2010/main" val="4236707537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552624-B26E-B717-F560-B8345D8F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2100077"/>
            <a:ext cx="10278909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9720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552624-B26E-B717-F560-B8345D8FC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2100077"/>
            <a:ext cx="10278909" cy="26578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0065A2E-4E27-EB8E-C3CC-97413F327A79}"/>
              </a:ext>
            </a:extLst>
          </p:cNvPr>
          <p:cNvSpPr/>
          <p:nvPr/>
        </p:nvSpPr>
        <p:spPr>
          <a:xfrm>
            <a:off x="1508572" y="364949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318125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3082A9-F70D-01A4-49EF-EAFC1B97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69" y="981232"/>
            <a:ext cx="9194662" cy="489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5012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3082A9-F70D-01A4-49EF-EAFC1B97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69" y="981232"/>
            <a:ext cx="9194662" cy="48955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2D6B31B-BCE4-28FD-7D56-DB021BDEC87E}"/>
              </a:ext>
            </a:extLst>
          </p:cNvPr>
          <p:cNvSpPr/>
          <p:nvPr/>
        </p:nvSpPr>
        <p:spPr>
          <a:xfrm>
            <a:off x="2095594" y="54486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13AACD-7483-6464-01B6-10C313F39110}"/>
              </a:ext>
            </a:extLst>
          </p:cNvPr>
          <p:cNvSpPr/>
          <p:nvPr/>
        </p:nvSpPr>
        <p:spPr>
          <a:xfrm>
            <a:off x="2316819" y="2417641"/>
            <a:ext cx="8134083" cy="7972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10059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753A8D-C1B6-AFB3-53BA-EFA591EF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13" y="231500"/>
            <a:ext cx="9075389" cy="10251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5E2691-CF36-BBF5-5D60-139E28C7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32" y="1219360"/>
            <a:ext cx="4971301" cy="251189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E425BC-B3E9-4711-8BC0-90DA16AA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02" y="3731254"/>
            <a:ext cx="6918195" cy="255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7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E6F246-2979-7AED-4649-2A278FB6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730334"/>
            <a:ext cx="10640910" cy="519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1265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753A8D-C1B6-AFB3-53BA-EFA591EF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813" y="231500"/>
            <a:ext cx="9075389" cy="10251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5E2691-CF36-BBF5-5D60-139E28C7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032" y="1219360"/>
            <a:ext cx="4971301" cy="251189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1E425BC-B3E9-4711-8BC0-90DA16AA4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902" y="3731254"/>
            <a:ext cx="6918195" cy="25513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64EFE1A-97F0-3484-68C9-ED8C7B9DB9D8}"/>
              </a:ext>
            </a:extLst>
          </p:cNvPr>
          <p:cNvSpPr/>
          <p:nvPr/>
        </p:nvSpPr>
        <p:spPr>
          <a:xfrm>
            <a:off x="2935111" y="5497689"/>
            <a:ext cx="379632" cy="343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250193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D608FE-258B-A54D-8AB1-1B79729E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719024"/>
            <a:ext cx="10193173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785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DD608FE-258B-A54D-8AB1-1B79729E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13" y="1719024"/>
            <a:ext cx="10193173" cy="3419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D5A21E-7E3A-A8B0-DE0D-2CDEE0D45E98}"/>
              </a:ext>
            </a:extLst>
          </p:cNvPr>
          <p:cNvSpPr/>
          <p:nvPr/>
        </p:nvSpPr>
        <p:spPr>
          <a:xfrm>
            <a:off x="1565016" y="324878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015263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1E1690-5330-B6AC-1099-B6396879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104575"/>
            <a:ext cx="10412278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1524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1E1690-5330-B6AC-1099-B63968798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1104575"/>
            <a:ext cx="10412278" cy="46488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84FBD5D-7907-7CCB-0764-58944599ADE6}"/>
              </a:ext>
            </a:extLst>
          </p:cNvPr>
          <p:cNvSpPr/>
          <p:nvPr/>
        </p:nvSpPr>
        <p:spPr>
          <a:xfrm>
            <a:off x="1474704" y="319234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467471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07551C-F362-DE4C-B18C-61721810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652075"/>
            <a:ext cx="10412278" cy="555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905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707551C-F362-DE4C-B18C-617218105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652075"/>
            <a:ext cx="10412278" cy="55538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0A17AB3-2CEE-F9A5-7195-198195F01C37}"/>
              </a:ext>
            </a:extLst>
          </p:cNvPr>
          <p:cNvSpPr/>
          <p:nvPr/>
        </p:nvSpPr>
        <p:spPr>
          <a:xfrm>
            <a:off x="1418260" y="27182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635586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110E38-F20C-98F9-9DC3-45E597E9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875943"/>
            <a:ext cx="10345594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0980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110E38-F20C-98F9-9DC3-45E597E96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03" y="875943"/>
            <a:ext cx="10345594" cy="510611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375B761-84E5-1019-10F2-885AF62E504B}"/>
              </a:ext>
            </a:extLst>
          </p:cNvPr>
          <p:cNvSpPr/>
          <p:nvPr/>
        </p:nvSpPr>
        <p:spPr>
          <a:xfrm>
            <a:off x="1485993" y="197314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A59DDC5-2E6A-0386-5000-D80C6B973718}"/>
              </a:ext>
            </a:extLst>
          </p:cNvPr>
          <p:cNvSpPr txBox="1"/>
          <p:nvPr/>
        </p:nvSpPr>
        <p:spPr>
          <a:xfrm>
            <a:off x="2400201" y="3491734"/>
            <a:ext cx="27813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⇒デイジーチェーン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D1830F9-06AF-863B-43F2-973C82FEF329}"/>
              </a:ext>
            </a:extLst>
          </p:cNvPr>
          <p:cNvSpPr txBox="1"/>
          <p:nvPr/>
        </p:nvSpPr>
        <p:spPr>
          <a:xfrm>
            <a:off x="9636378" y="4394846"/>
            <a:ext cx="15509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⇒ブロック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チェーン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431F7F-F83E-0DA9-CB63-430A05015B4C}"/>
              </a:ext>
            </a:extLst>
          </p:cNvPr>
          <p:cNvSpPr txBox="1"/>
          <p:nvPr/>
        </p:nvSpPr>
        <p:spPr>
          <a:xfrm>
            <a:off x="7615667" y="5478578"/>
            <a:ext cx="263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⇒チェーンメール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58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21C92D-34C1-EE19-401F-77C6BC8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447523"/>
            <a:ext cx="10097909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0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5E6F246-2979-7AED-4649-2A278FB6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730334"/>
            <a:ext cx="10640910" cy="51918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E4D4721-1734-6FE4-DCA7-8F1AD035C9ED}"/>
              </a:ext>
            </a:extLst>
          </p:cNvPr>
          <p:cNvSpPr/>
          <p:nvPr/>
        </p:nvSpPr>
        <p:spPr>
          <a:xfrm>
            <a:off x="1274557" y="442040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644725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21C92D-34C1-EE19-401F-77C6BC89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447523"/>
            <a:ext cx="10097909" cy="39629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4A29E8D-43ED-ABF2-0D4F-C76150722E80}"/>
              </a:ext>
            </a:extLst>
          </p:cNvPr>
          <p:cNvSpPr/>
          <p:nvPr/>
        </p:nvSpPr>
        <p:spPr>
          <a:xfrm>
            <a:off x="6272482" y="498231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3363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29E5EB-6709-3B03-9426-FB9E30C2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942892"/>
            <a:ext cx="885948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5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29E5EB-6709-3B03-9426-FB9E30C2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57" y="1942892"/>
            <a:ext cx="8859486" cy="297221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FEE0850-1730-A6CC-2806-4A287D618249}"/>
              </a:ext>
            </a:extLst>
          </p:cNvPr>
          <p:cNvSpPr/>
          <p:nvPr/>
        </p:nvSpPr>
        <p:spPr>
          <a:xfrm>
            <a:off x="2152038" y="348089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208562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F3866B-35A7-6C14-413A-B44BB023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342469"/>
            <a:ext cx="10250330" cy="6173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50861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F3866B-35A7-6C14-413A-B44BB0238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35" y="342469"/>
            <a:ext cx="10250330" cy="617306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9615BE3-B075-82F2-E4F7-6A1B2F0B05E0}"/>
              </a:ext>
            </a:extLst>
          </p:cNvPr>
          <p:cNvSpPr/>
          <p:nvPr/>
        </p:nvSpPr>
        <p:spPr>
          <a:xfrm>
            <a:off x="1429549" y="440658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890075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2CF3E-8C52-14CF-FA1E-5C3D19FF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2100077"/>
            <a:ext cx="10393225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2927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3D2CF3E-8C52-14CF-FA1E-5C3D19FF4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2100077"/>
            <a:ext cx="10393225" cy="265784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A821B8C-E24C-8CDF-A868-E6B92DED1A6F}"/>
              </a:ext>
            </a:extLst>
          </p:cNvPr>
          <p:cNvSpPr txBox="1"/>
          <p:nvPr/>
        </p:nvSpPr>
        <p:spPr>
          <a:xfrm>
            <a:off x="1734156" y="4591735"/>
            <a:ext cx="1731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32</a:t>
            </a:r>
            <a:r>
              <a:rPr lang="ja-JP" altLang="en-US" sz="2000" b="1" dirty="0">
                <a:solidFill>
                  <a:srgbClr val="0070C0"/>
                </a:solidFill>
              </a:rPr>
              <a:t>ビット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7B74453-68B6-8C49-F067-28D6541910BD}"/>
              </a:ext>
            </a:extLst>
          </p:cNvPr>
          <p:cNvSpPr/>
          <p:nvPr/>
        </p:nvSpPr>
        <p:spPr>
          <a:xfrm>
            <a:off x="6261193" y="42266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9295FE8-BCA5-181D-98AA-AED4AA898B35}"/>
              </a:ext>
            </a:extLst>
          </p:cNvPr>
          <p:cNvSpPr txBox="1"/>
          <p:nvPr/>
        </p:nvSpPr>
        <p:spPr>
          <a:xfrm>
            <a:off x="4028640" y="4591735"/>
            <a:ext cx="1731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⇒未実用化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57570B5-2182-7DCB-F955-2C3D65E14853}"/>
              </a:ext>
            </a:extLst>
          </p:cNvPr>
          <p:cNvSpPr txBox="1"/>
          <p:nvPr/>
        </p:nvSpPr>
        <p:spPr>
          <a:xfrm>
            <a:off x="8726311" y="4591735"/>
            <a:ext cx="17315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⇒未実用化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22945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C16385-57D2-7CB9-C8E2-58229D3E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2038156"/>
            <a:ext cx="10431331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5863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C16385-57D2-7CB9-C8E2-58229D3E2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2038156"/>
            <a:ext cx="10431331" cy="27816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634B3A-EFA8-589D-FE1B-E30128A2C502}"/>
              </a:ext>
            </a:extLst>
          </p:cNvPr>
          <p:cNvSpPr/>
          <p:nvPr/>
        </p:nvSpPr>
        <p:spPr>
          <a:xfrm>
            <a:off x="1429549" y="36735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937441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4F68DD-C9A6-12BB-DC9B-325FFBAF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661866"/>
            <a:ext cx="10402752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129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BDE458-54B9-F964-5201-8D138024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1617859"/>
            <a:ext cx="10631384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37990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4F68DD-C9A6-12BB-DC9B-325FFBAFB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661866"/>
            <a:ext cx="10402752" cy="3534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2EE3CC1-08C3-49D8-D109-53B26DEFACD6}"/>
              </a:ext>
            </a:extLst>
          </p:cNvPr>
          <p:cNvSpPr/>
          <p:nvPr/>
        </p:nvSpPr>
        <p:spPr>
          <a:xfrm>
            <a:off x="1395683" y="42266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3640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1D21D4-DB1F-6693-259D-5B52720C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857155"/>
            <a:ext cx="10307488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3771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1D21D4-DB1F-6693-259D-5B52720C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1857155"/>
            <a:ext cx="10307488" cy="31436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27913FB-2F41-9A80-EA31-F79D99B2D59C}"/>
              </a:ext>
            </a:extLst>
          </p:cNvPr>
          <p:cNvSpPr/>
          <p:nvPr/>
        </p:nvSpPr>
        <p:spPr>
          <a:xfrm>
            <a:off x="6261194" y="397830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122154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069E6-8825-EDB5-2720-C27B3EBC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166497"/>
            <a:ext cx="10374173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42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C069E6-8825-EDB5-2720-C27B3EBCF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166497"/>
            <a:ext cx="10374173" cy="45250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98AA52B-0458-D58C-64F6-7200B9FE9283}"/>
              </a:ext>
            </a:extLst>
          </p:cNvPr>
          <p:cNvSpPr/>
          <p:nvPr/>
        </p:nvSpPr>
        <p:spPr>
          <a:xfrm>
            <a:off x="1463416" y="274781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198036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388E900-7E5A-E842-4D46-A1471B80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7" y="1283616"/>
            <a:ext cx="5776074" cy="11702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F39A7-F129-6961-7C18-5C2AF9B1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4" y="2619819"/>
            <a:ext cx="5778849" cy="1757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934F50-AC91-C6E9-5B69-C9C3A622B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03" y="1117630"/>
            <a:ext cx="5438423" cy="3425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20C53-CE57-15EC-CA87-5362305B7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02" y="4621312"/>
            <a:ext cx="2354381" cy="111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8649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388E900-7E5A-E842-4D46-A1471B80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7" y="1283616"/>
            <a:ext cx="5776074" cy="11702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F39A7-F129-6961-7C18-5C2AF9B1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4" y="2619819"/>
            <a:ext cx="5778849" cy="1757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934F50-AC91-C6E9-5B69-C9C3A622B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03" y="1117630"/>
            <a:ext cx="5438423" cy="3425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20C53-CE57-15EC-CA87-5362305B7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02" y="4621312"/>
            <a:ext cx="2354381" cy="11190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F88BE1-C500-1F05-A8B6-0FD859F81107}"/>
              </a:ext>
            </a:extLst>
          </p:cNvPr>
          <p:cNvSpPr/>
          <p:nvPr/>
        </p:nvSpPr>
        <p:spPr>
          <a:xfrm>
            <a:off x="7631602" y="4879433"/>
            <a:ext cx="262333" cy="2597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356072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388E900-7E5A-E842-4D46-A1471B80C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37" y="1283616"/>
            <a:ext cx="5776074" cy="11702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F39A7-F129-6961-7C18-5C2AF9B1B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54" y="2619819"/>
            <a:ext cx="5778849" cy="175708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A934F50-AC91-C6E9-5B69-C9C3A622B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203" y="1117630"/>
            <a:ext cx="5438423" cy="3425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20C53-CE57-15EC-CA87-5362305B7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5302" y="4621312"/>
            <a:ext cx="2354381" cy="11190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F88BE1-C500-1F05-A8B6-0FD859F81107}"/>
              </a:ext>
            </a:extLst>
          </p:cNvPr>
          <p:cNvSpPr/>
          <p:nvPr/>
        </p:nvSpPr>
        <p:spPr>
          <a:xfrm>
            <a:off x="7631602" y="4879433"/>
            <a:ext cx="262333" cy="2597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5B2D8BF7-2806-80FA-3D34-DCEF0D11E495}"/>
              </a:ext>
            </a:extLst>
          </p:cNvPr>
          <p:cNvSpPr/>
          <p:nvPr/>
        </p:nvSpPr>
        <p:spPr>
          <a:xfrm>
            <a:off x="697658" y="3217762"/>
            <a:ext cx="5610545" cy="856527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AA70B1AC-019D-2C72-8A01-5089FC3D5302}"/>
              </a:ext>
            </a:extLst>
          </p:cNvPr>
          <p:cNvCxnSpPr/>
          <p:nvPr/>
        </p:nvCxnSpPr>
        <p:spPr>
          <a:xfrm>
            <a:off x="4942390" y="4074289"/>
            <a:ext cx="0" cy="80514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E876C5C-B2E2-12F7-4A15-046783A14861}"/>
              </a:ext>
            </a:extLst>
          </p:cNvPr>
          <p:cNvSpPr txBox="1"/>
          <p:nvPr/>
        </p:nvSpPr>
        <p:spPr>
          <a:xfrm>
            <a:off x="1493136" y="5009296"/>
            <a:ext cx="4712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合計が「</a:t>
            </a:r>
            <a:r>
              <a:rPr kumimoji="1" lang="en-US" altLang="ja-JP" b="1" dirty="0">
                <a:solidFill>
                  <a:srgbClr val="0070C0"/>
                </a:solidFill>
              </a:rPr>
              <a:t>21</a:t>
            </a:r>
            <a:r>
              <a:rPr kumimoji="1" lang="ja-JP" altLang="en-US" b="1" dirty="0">
                <a:solidFill>
                  <a:srgbClr val="0070C0"/>
                </a:solidFill>
              </a:rPr>
              <a:t>」の場合、</a:t>
            </a:r>
            <a:r>
              <a:rPr kumimoji="1" lang="en-US" altLang="ja-JP" b="1" dirty="0">
                <a:solidFill>
                  <a:srgbClr val="0070C0"/>
                </a:solidFill>
              </a:rPr>
              <a:t>2+1=</a:t>
            </a:r>
            <a:r>
              <a:rPr kumimoji="1" lang="en-US" altLang="ja-JP" b="1" dirty="0">
                <a:solidFill>
                  <a:srgbClr val="FF0000"/>
                </a:solidFill>
              </a:rPr>
              <a:t>3</a:t>
            </a:r>
            <a:r>
              <a:rPr kumimoji="1" lang="en-US" altLang="ja-JP" b="1" dirty="0">
                <a:solidFill>
                  <a:srgbClr val="0070C0"/>
                </a:solidFill>
              </a:rPr>
              <a:t> </a:t>
            </a:r>
            <a:r>
              <a:rPr kumimoji="1" lang="ja-JP" altLang="en-US" b="1" dirty="0">
                <a:solidFill>
                  <a:srgbClr val="0070C0"/>
                </a:solidFill>
              </a:rPr>
              <a:t>をチェックディジットとする。</a:t>
            </a:r>
          </a:p>
        </p:txBody>
      </p:sp>
    </p:spTree>
    <p:extLst>
      <p:ext uri="{BB962C8B-B14F-4D97-AF65-F5344CB8AC3E}">
        <p14:creationId xmlns:p14="http://schemas.microsoft.com/office/powerpoint/2010/main" val="264657079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8A934F50-AC91-C6E9-5B69-C9C3A622B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891" y="1117630"/>
            <a:ext cx="5438423" cy="342559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77E20C53-CE57-15EC-CA87-5362305B7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990" y="4621312"/>
            <a:ext cx="2354381" cy="11190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F88BE1-C500-1F05-A8B6-0FD859F81107}"/>
              </a:ext>
            </a:extLst>
          </p:cNvPr>
          <p:cNvSpPr/>
          <p:nvPr/>
        </p:nvSpPr>
        <p:spPr>
          <a:xfrm>
            <a:off x="2469290" y="4879433"/>
            <a:ext cx="262333" cy="25972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FCE153A-8B2B-EC98-E093-B0A7D5DE6201}"/>
              </a:ext>
            </a:extLst>
          </p:cNvPr>
          <p:cNvSpPr/>
          <p:nvPr/>
        </p:nvSpPr>
        <p:spPr>
          <a:xfrm>
            <a:off x="1344704" y="3106540"/>
            <a:ext cx="5333887" cy="91356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D4A20D2-AECC-7DCF-C5C5-0AD996CA3C0D}"/>
              </a:ext>
            </a:extLst>
          </p:cNvPr>
          <p:cNvSpPr txBox="1"/>
          <p:nvPr/>
        </p:nvSpPr>
        <p:spPr>
          <a:xfrm>
            <a:off x="7202184" y="2960133"/>
            <a:ext cx="4152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</a:rPr>
              <a:t>j = 21</a:t>
            </a:r>
            <a:r>
              <a:rPr lang="ja-JP" altLang="en-US" b="1" dirty="0">
                <a:solidFill>
                  <a:srgbClr val="0070C0"/>
                </a:solidFill>
              </a:rPr>
              <a:t>の場合</a:t>
            </a:r>
            <a:endParaRPr lang="en-US" altLang="ja-JP" b="1" dirty="0">
              <a:solidFill>
                <a:srgbClr val="0070C0"/>
              </a:solidFill>
            </a:endParaRPr>
          </a:p>
          <a:p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en-US" altLang="ja-JP" b="1" dirty="0">
                <a:solidFill>
                  <a:srgbClr val="0070C0"/>
                </a:solidFill>
              </a:rPr>
              <a:t>k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21 ÷ 10 = </a:t>
            </a:r>
            <a:r>
              <a:rPr lang="en-US" altLang="ja-JP" b="1" dirty="0">
                <a:solidFill>
                  <a:srgbClr val="FF000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あまり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</a:p>
          <a:p>
            <a:r>
              <a:rPr lang="ja-JP" altLang="en-US" b="1" dirty="0">
                <a:solidFill>
                  <a:srgbClr val="0070C0"/>
                </a:solidFill>
              </a:rPr>
              <a:t>整数型のため、小数点以下は切り捨て</a:t>
            </a:r>
            <a:endParaRPr lang="en-US" altLang="ja-JP" b="1" dirty="0">
              <a:solidFill>
                <a:srgbClr val="0070C0"/>
              </a:solidFill>
            </a:endParaRP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71819AF8-ECF5-1645-7089-ABFAA5BD23FD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6678591" y="3560298"/>
            <a:ext cx="523593" cy="302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27436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8B71F0A-4D12-8BCD-904B-C86183A7BD54}"/>
              </a:ext>
            </a:extLst>
          </p:cNvPr>
          <p:cNvSpPr txBox="1"/>
          <p:nvPr/>
        </p:nvSpPr>
        <p:spPr>
          <a:xfrm>
            <a:off x="1750032" y="1921268"/>
            <a:ext cx="4345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ア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j -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10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k</a:t>
            </a:r>
          </a:p>
          <a:p>
            <a:r>
              <a:rPr kumimoji="1" lang="ja-JP" altLang="en-US" sz="2400" b="1" dirty="0"/>
              <a:t>　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21 -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10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2</a:t>
            </a:r>
          </a:p>
          <a:p>
            <a:r>
              <a:rPr kumimoji="1" lang="en-US" altLang="ja-JP" sz="2400" b="1" dirty="0"/>
              <a:t>       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1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923F32D-8A66-B735-736A-1985A42AAAC8}"/>
              </a:ext>
            </a:extLst>
          </p:cNvPr>
          <p:cNvSpPr txBox="1"/>
          <p:nvPr/>
        </p:nvSpPr>
        <p:spPr>
          <a:xfrm>
            <a:off x="1750032" y="3798050"/>
            <a:ext cx="4345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イ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k +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(j -10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k)</a:t>
            </a:r>
          </a:p>
          <a:p>
            <a:r>
              <a:rPr kumimoji="1" lang="ja-JP" altLang="en-US" sz="2400" b="1" dirty="0"/>
              <a:t>　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2 +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(21-10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2)</a:t>
            </a:r>
          </a:p>
          <a:p>
            <a:r>
              <a:rPr kumimoji="1" lang="en-US" altLang="ja-JP" sz="2400" b="1" dirty="0"/>
              <a:t>       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>
                <a:solidFill>
                  <a:srgbClr val="FF0000"/>
                </a:solidFill>
              </a:rPr>
              <a:t>3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0D5185-2CCF-7CD6-5DBD-3205DBB5A1D6}"/>
              </a:ext>
            </a:extLst>
          </p:cNvPr>
          <p:cNvSpPr txBox="1"/>
          <p:nvPr/>
        </p:nvSpPr>
        <p:spPr>
          <a:xfrm>
            <a:off x="1664413" y="875051"/>
            <a:ext cx="415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b="1">
                <a:solidFill>
                  <a:srgbClr val="0070C0"/>
                </a:solidFill>
              </a:rPr>
              <a:t>j = 21</a:t>
            </a:r>
            <a:r>
              <a:rPr lang="ja-JP" altLang="en-US" sz="3200" b="1">
                <a:solidFill>
                  <a:srgbClr val="0070C0"/>
                </a:solidFill>
              </a:rPr>
              <a:t>、</a:t>
            </a:r>
            <a:r>
              <a:rPr lang="en-US" altLang="ja-JP" sz="3200" b="1">
                <a:solidFill>
                  <a:srgbClr val="0070C0"/>
                </a:solidFill>
              </a:rPr>
              <a:t>k = 2</a:t>
            </a:r>
            <a:r>
              <a:rPr lang="ja-JP" altLang="en-US" sz="3200" b="1">
                <a:solidFill>
                  <a:srgbClr val="0070C0"/>
                </a:solidFill>
              </a:rPr>
              <a:t>で検証</a:t>
            </a:r>
            <a:endParaRPr lang="en-US" altLang="ja-JP" sz="3200" b="1" dirty="0">
              <a:solidFill>
                <a:srgbClr val="0070C0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445DD5F-0CAE-C49C-2DFA-ED4C2B36F67B}"/>
              </a:ext>
            </a:extLst>
          </p:cNvPr>
          <p:cNvSpPr txBox="1"/>
          <p:nvPr/>
        </p:nvSpPr>
        <p:spPr>
          <a:xfrm>
            <a:off x="6248401" y="3798050"/>
            <a:ext cx="4345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/>
              <a:t>エ</a:t>
            </a:r>
            <a:r>
              <a:rPr kumimoji="1" lang="ja-JP" altLang="en-US" sz="2400" b="1" dirty="0"/>
              <a:t>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k +</a:t>
            </a:r>
            <a:r>
              <a:rPr kumimoji="1" lang="ja-JP" altLang="en-US" sz="2400" b="1" dirty="0"/>
              <a:t>  </a:t>
            </a:r>
            <a:r>
              <a:rPr kumimoji="1" lang="en-US" altLang="ja-JP" sz="2400" b="1" dirty="0"/>
              <a:t>j</a:t>
            </a:r>
            <a:endParaRPr lang="en-US" altLang="ja-JP" sz="2400" b="1" dirty="0"/>
          </a:p>
          <a:p>
            <a:r>
              <a:rPr kumimoji="1" lang="ja-JP" altLang="en-US" sz="2400" b="1" dirty="0"/>
              <a:t>　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2 +</a:t>
            </a:r>
            <a:r>
              <a:rPr kumimoji="1" lang="ja-JP" altLang="en-US" sz="2400" b="1" dirty="0"/>
              <a:t>  </a:t>
            </a:r>
            <a:r>
              <a:rPr kumimoji="1" lang="en-US" altLang="ja-JP" sz="2400" b="1" dirty="0"/>
              <a:t>21</a:t>
            </a:r>
            <a:endParaRPr lang="en-US" altLang="ja-JP" sz="2400" b="1" dirty="0"/>
          </a:p>
          <a:p>
            <a:r>
              <a:rPr kumimoji="1" lang="en-US" altLang="ja-JP" sz="2400" b="1" dirty="0"/>
              <a:t>       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23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F1105C97-24A5-9F1B-86E2-2984E59E4487}"/>
              </a:ext>
            </a:extLst>
          </p:cNvPr>
          <p:cNvSpPr txBox="1"/>
          <p:nvPr/>
        </p:nvSpPr>
        <p:spPr>
          <a:xfrm>
            <a:off x="6248401" y="1921267"/>
            <a:ext cx="43459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ウ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k +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(j -10)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k</a:t>
            </a:r>
          </a:p>
          <a:p>
            <a:r>
              <a:rPr kumimoji="1" lang="ja-JP" altLang="en-US" sz="2400" b="1" dirty="0"/>
              <a:t>　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2 +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(21-10)</a:t>
            </a:r>
            <a:r>
              <a:rPr lang="ja-JP" altLang="en-US" sz="2400" b="1" dirty="0"/>
              <a:t> </a:t>
            </a:r>
            <a:r>
              <a:rPr lang="en-US" altLang="ja-JP" sz="2400" b="1" dirty="0"/>
              <a:t>× 2</a:t>
            </a:r>
          </a:p>
          <a:p>
            <a:r>
              <a:rPr kumimoji="1" lang="ja-JP" altLang="en-US" sz="2400" b="1" dirty="0"/>
              <a:t>　　</a:t>
            </a:r>
            <a:r>
              <a:rPr kumimoji="1" lang="en-US" altLang="ja-JP" sz="2400" b="1" dirty="0"/>
              <a:t>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/>
              <a:t>2 +</a:t>
            </a:r>
            <a:r>
              <a:rPr kumimoji="1" lang="ja-JP" altLang="en-US" sz="2400" b="1" dirty="0"/>
              <a:t> </a:t>
            </a:r>
            <a:r>
              <a:rPr kumimoji="1" lang="en-US" altLang="ja-JP" sz="2400" b="1" dirty="0"/>
              <a:t>22 </a:t>
            </a:r>
          </a:p>
          <a:p>
            <a:r>
              <a:rPr kumimoji="1" lang="en-US" altLang="ja-JP" sz="2400" b="1" dirty="0"/>
              <a:t>       j </a:t>
            </a:r>
            <a:r>
              <a:rPr kumimoji="1" lang="ja-JP" altLang="en-US" sz="2400" b="1" dirty="0"/>
              <a:t>← </a:t>
            </a:r>
            <a:r>
              <a:rPr kumimoji="1" lang="en-US" altLang="ja-JP" sz="2400" b="1" dirty="0">
                <a:solidFill>
                  <a:srgbClr val="0070C0"/>
                </a:solidFill>
              </a:rPr>
              <a:t>24</a:t>
            </a:r>
            <a:endParaRPr kumimoji="1" lang="ja-JP" altLang="en-US" sz="2400" b="1" dirty="0">
              <a:solidFill>
                <a:srgbClr val="0070C0"/>
              </a:solidFill>
            </a:endParaRPr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5A418D3E-5C9D-6FDB-1689-9C43C34074D6}"/>
              </a:ext>
            </a:extLst>
          </p:cNvPr>
          <p:cNvSpPr/>
          <p:nvPr/>
        </p:nvSpPr>
        <p:spPr>
          <a:xfrm>
            <a:off x="1729484" y="3741543"/>
            <a:ext cx="510283" cy="51195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2563E16-3595-D07A-8EB3-EA291B2B2AC9}"/>
              </a:ext>
            </a:extLst>
          </p:cNvPr>
          <p:cNvSpPr txBox="1"/>
          <p:nvPr/>
        </p:nvSpPr>
        <p:spPr>
          <a:xfrm>
            <a:off x="1410128" y="5608278"/>
            <a:ext cx="93717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ja-JP" sz="2400" b="1" dirty="0">
                <a:solidFill>
                  <a:srgbClr val="0070C0"/>
                </a:solidFill>
                <a:effectLst/>
                <a:latin typeface="游ゴシック" panose="020B0400000000000000" pitchFamily="50" charset="-128"/>
                <a:ea typeface="游ゴシック" panose="020B0400000000000000" pitchFamily="50" charset="-128"/>
                <a:cs typeface="Times New Roman" panose="02020603050405020304" pitchFamily="18" charset="0"/>
              </a:rPr>
              <a:t>本試験は、何パターンか計算して検証することをお勧めいたします</a:t>
            </a:r>
            <a:endParaRPr lang="ja-JP" altLang="en-US" sz="2400" b="1" dirty="0">
              <a:solidFill>
                <a:srgbClr val="0070C0"/>
              </a:solidFill>
              <a:latin typeface="游ゴシック" panose="020B0400000000000000" pitchFamily="50" charset="-128"/>
              <a:ea typeface="游ゴシック" panose="020B04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8645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BDE458-54B9-F964-5201-8D138024C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1617859"/>
            <a:ext cx="10631384" cy="306747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B217D89-1B04-1523-9AD9-958BA0FCF4B6}"/>
              </a:ext>
            </a:extLst>
          </p:cNvPr>
          <p:cNvSpPr/>
          <p:nvPr/>
        </p:nvSpPr>
        <p:spPr>
          <a:xfrm>
            <a:off x="6236975" y="418862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1694797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3E2A4-0678-BC81-D8FA-BB091B88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82" y="1401842"/>
            <a:ext cx="3082118" cy="46748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EAA4FC4-ED4B-64D6-9F07-3B5A8D98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885" y="977972"/>
            <a:ext cx="4867954" cy="3238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5434F9-B013-E33F-9F0A-1A44B060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157" y="1944189"/>
            <a:ext cx="993138" cy="52494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ABFA4D-AA1A-D701-8285-541D35AB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861" y="2011118"/>
            <a:ext cx="1036413" cy="4827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B477A9-42EB-969D-55BC-7A50D1F15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613" y="2469768"/>
            <a:ext cx="898226" cy="46232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0AD0090-6509-1AFC-29F2-D74ABD46C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0938" y="2521009"/>
            <a:ext cx="898226" cy="4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7463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33E2A4-0678-BC81-D8FA-BB091B88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882" y="1401842"/>
            <a:ext cx="3082118" cy="467489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EAA4FC4-ED4B-64D6-9F07-3B5A8D98B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885" y="977972"/>
            <a:ext cx="4867954" cy="32389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95434F9-B013-E33F-9F0A-1A44B060A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2157" y="1944189"/>
            <a:ext cx="993138" cy="52494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2ABFA4D-AA1A-D701-8285-541D35AB64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861" y="2011118"/>
            <a:ext cx="1036413" cy="48271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CEB477A9-42EB-969D-55BC-7A50D1F154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9613" y="2469768"/>
            <a:ext cx="898226" cy="462323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D0AD0090-6509-1AFC-29F2-D74ABD46C9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0938" y="2521009"/>
            <a:ext cx="898226" cy="449113"/>
          </a:xfrm>
          <a:prstGeom prst="rect">
            <a:avLst/>
          </a:prstGeom>
        </p:spPr>
      </p:pic>
      <p:sp>
        <p:nvSpPr>
          <p:cNvPr id="16" name="楕円 15">
            <a:extLst>
              <a:ext uri="{FF2B5EF4-FFF2-40B4-BE49-F238E27FC236}">
                <a16:creationId xmlns:a16="http://schemas.microsoft.com/office/drawing/2014/main" id="{00D84D6C-893D-DFD7-5B5D-5594981ECB42}"/>
              </a:ext>
            </a:extLst>
          </p:cNvPr>
          <p:cNvSpPr/>
          <p:nvPr/>
        </p:nvSpPr>
        <p:spPr>
          <a:xfrm>
            <a:off x="7543592" y="2018665"/>
            <a:ext cx="412586" cy="38887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5424678F-8373-FFBC-0CC9-BFBDC5038EE5}"/>
              </a:ext>
            </a:extLst>
          </p:cNvPr>
          <p:cNvSpPr txBox="1"/>
          <p:nvPr/>
        </p:nvSpPr>
        <p:spPr>
          <a:xfrm>
            <a:off x="6605922" y="3245119"/>
            <a:ext cx="45289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</a:rPr>
              <a:t>x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98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y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42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x &gt; y </a:t>
            </a:r>
            <a:r>
              <a:rPr lang="ja-JP" altLang="en-US" b="1" dirty="0">
                <a:solidFill>
                  <a:srgbClr val="0070C0"/>
                </a:solidFill>
              </a:rPr>
              <a:t>なので </a:t>
            </a:r>
            <a:r>
              <a:rPr lang="en-US" altLang="ja-JP" b="1" dirty="0">
                <a:solidFill>
                  <a:srgbClr val="0070C0"/>
                </a:solidFill>
              </a:rPr>
              <a:t>x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98</a:t>
            </a:r>
            <a:r>
              <a:rPr lang="ja-JP" altLang="en-US" b="1" dirty="0">
                <a:solidFill>
                  <a:srgbClr val="0070C0"/>
                </a:solidFill>
              </a:rPr>
              <a:t>－</a:t>
            </a:r>
            <a:r>
              <a:rPr lang="en-US" altLang="ja-JP" b="1" dirty="0">
                <a:solidFill>
                  <a:srgbClr val="0070C0"/>
                </a:solidFill>
              </a:rPr>
              <a:t>42 =56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x &gt; y </a:t>
            </a:r>
            <a:r>
              <a:rPr lang="ja-JP" altLang="en-US" b="1" dirty="0">
                <a:solidFill>
                  <a:srgbClr val="0070C0"/>
                </a:solidFill>
              </a:rPr>
              <a:t>なので </a:t>
            </a:r>
            <a:r>
              <a:rPr lang="en-US" altLang="ja-JP" b="1" dirty="0">
                <a:solidFill>
                  <a:srgbClr val="0070C0"/>
                </a:solidFill>
              </a:rPr>
              <a:t>x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56</a:t>
            </a:r>
            <a:r>
              <a:rPr lang="ja-JP" altLang="en-US" b="1" dirty="0">
                <a:solidFill>
                  <a:srgbClr val="0070C0"/>
                </a:solidFill>
              </a:rPr>
              <a:t>－</a:t>
            </a:r>
            <a:r>
              <a:rPr lang="en-US" altLang="ja-JP" b="1" dirty="0">
                <a:solidFill>
                  <a:srgbClr val="0070C0"/>
                </a:solidFill>
              </a:rPr>
              <a:t>42 =</a:t>
            </a:r>
            <a:r>
              <a:rPr lang="en-US" altLang="ja-JP" b="1" dirty="0">
                <a:solidFill>
                  <a:srgbClr val="FF0000"/>
                </a:solidFill>
              </a:rPr>
              <a:t>14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x </a:t>
            </a:r>
            <a:r>
              <a:rPr lang="ja-JP" altLang="en-US" b="1" dirty="0">
                <a:solidFill>
                  <a:srgbClr val="0070C0"/>
                </a:solidFill>
              </a:rPr>
              <a:t>≦</a:t>
            </a:r>
            <a:r>
              <a:rPr lang="en-US" altLang="ja-JP" b="1" dirty="0">
                <a:solidFill>
                  <a:srgbClr val="0070C0"/>
                </a:solidFill>
              </a:rPr>
              <a:t> y </a:t>
            </a:r>
            <a:r>
              <a:rPr lang="ja-JP" altLang="en-US" b="1" dirty="0">
                <a:solidFill>
                  <a:srgbClr val="0070C0"/>
                </a:solidFill>
              </a:rPr>
              <a:t>なので </a:t>
            </a:r>
            <a:r>
              <a:rPr lang="en-US" altLang="ja-JP" b="1" dirty="0">
                <a:solidFill>
                  <a:srgbClr val="0070C0"/>
                </a:solidFill>
              </a:rPr>
              <a:t>y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42</a:t>
            </a:r>
            <a:r>
              <a:rPr lang="ja-JP" altLang="en-US" b="1" dirty="0">
                <a:solidFill>
                  <a:srgbClr val="0070C0"/>
                </a:solidFill>
              </a:rPr>
              <a:t>－</a:t>
            </a:r>
            <a:r>
              <a:rPr lang="en-US" altLang="ja-JP" b="1" dirty="0">
                <a:solidFill>
                  <a:srgbClr val="0070C0"/>
                </a:solidFill>
              </a:rPr>
              <a:t>14 =28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x </a:t>
            </a:r>
            <a:r>
              <a:rPr lang="ja-JP" altLang="en-US" b="1" dirty="0">
                <a:solidFill>
                  <a:srgbClr val="0070C0"/>
                </a:solidFill>
              </a:rPr>
              <a:t>≦</a:t>
            </a:r>
            <a:r>
              <a:rPr lang="en-US" altLang="ja-JP" b="1" dirty="0">
                <a:solidFill>
                  <a:srgbClr val="0070C0"/>
                </a:solidFill>
              </a:rPr>
              <a:t> y </a:t>
            </a:r>
            <a:r>
              <a:rPr lang="ja-JP" altLang="en-US" b="1" dirty="0">
                <a:solidFill>
                  <a:srgbClr val="0070C0"/>
                </a:solidFill>
              </a:rPr>
              <a:t>なので </a:t>
            </a:r>
            <a:r>
              <a:rPr lang="en-US" altLang="ja-JP" b="1" dirty="0">
                <a:solidFill>
                  <a:srgbClr val="0070C0"/>
                </a:solidFill>
              </a:rPr>
              <a:t>y </a:t>
            </a:r>
            <a:r>
              <a:rPr lang="ja-JP" altLang="en-US" b="1" dirty="0">
                <a:solidFill>
                  <a:srgbClr val="0070C0"/>
                </a:solidFill>
              </a:rPr>
              <a:t>← </a:t>
            </a:r>
            <a:r>
              <a:rPr lang="en-US" altLang="ja-JP" b="1" dirty="0">
                <a:solidFill>
                  <a:srgbClr val="0070C0"/>
                </a:solidFill>
              </a:rPr>
              <a:t>28</a:t>
            </a:r>
            <a:r>
              <a:rPr lang="ja-JP" altLang="en-US" b="1" dirty="0">
                <a:solidFill>
                  <a:srgbClr val="0070C0"/>
                </a:solidFill>
              </a:rPr>
              <a:t>－</a:t>
            </a:r>
            <a:r>
              <a:rPr lang="en-US" altLang="ja-JP" b="1" dirty="0">
                <a:solidFill>
                  <a:srgbClr val="0070C0"/>
                </a:solidFill>
              </a:rPr>
              <a:t>14 =</a:t>
            </a:r>
            <a:r>
              <a:rPr lang="en-US" altLang="ja-JP" b="1" dirty="0">
                <a:solidFill>
                  <a:srgbClr val="FF0000"/>
                </a:solidFill>
              </a:rPr>
              <a:t>14</a:t>
            </a:r>
          </a:p>
          <a:p>
            <a:r>
              <a:rPr lang="en-US" altLang="ja-JP" b="1" dirty="0">
                <a:solidFill>
                  <a:srgbClr val="0070C0"/>
                </a:solidFill>
              </a:rPr>
              <a:t>x = y </a:t>
            </a:r>
            <a:r>
              <a:rPr lang="ja-JP" altLang="en-US" b="1" dirty="0">
                <a:solidFill>
                  <a:srgbClr val="0070C0"/>
                </a:solidFill>
              </a:rPr>
              <a:t>となり処理終了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17840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4B0AF83-50C9-2932-BDDB-470714DD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" y="1672118"/>
            <a:ext cx="10517438" cy="3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4B0AF83-50C9-2932-BDDB-470714DD9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1" y="1672118"/>
            <a:ext cx="10517438" cy="32055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210542D-492F-8345-8B82-181A013A8E4C}"/>
              </a:ext>
            </a:extLst>
          </p:cNvPr>
          <p:cNvSpPr/>
          <p:nvPr/>
        </p:nvSpPr>
        <p:spPr>
          <a:xfrm>
            <a:off x="6269596" y="4320075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87761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5FA7AD-52A4-D3AC-7F72-3E30322FD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0" y="1256057"/>
            <a:ext cx="10372839" cy="40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429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5FA7AD-52A4-D3AC-7F72-3E30322FD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80" y="1256057"/>
            <a:ext cx="10372839" cy="40454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6CD60A1-1333-85FB-EA49-E55D1BC1EEB8}"/>
              </a:ext>
            </a:extLst>
          </p:cNvPr>
          <p:cNvSpPr/>
          <p:nvPr/>
        </p:nvSpPr>
        <p:spPr>
          <a:xfrm>
            <a:off x="1409920" y="2306341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CDA6139F-1792-3900-FF76-0017A6EB74F8}"/>
              </a:ext>
            </a:extLst>
          </p:cNvPr>
          <p:cNvCxnSpPr>
            <a:cxnSpLocks/>
          </p:cNvCxnSpPr>
          <p:nvPr/>
        </p:nvCxnSpPr>
        <p:spPr>
          <a:xfrm>
            <a:off x="6308333" y="3760342"/>
            <a:ext cx="12842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7E0E434F-A6C3-EA41-D391-6FEFE1C91048}"/>
              </a:ext>
            </a:extLst>
          </p:cNvPr>
          <p:cNvCxnSpPr>
            <a:cxnSpLocks/>
          </p:cNvCxnSpPr>
          <p:nvPr/>
        </p:nvCxnSpPr>
        <p:spPr>
          <a:xfrm>
            <a:off x="6960741" y="4262064"/>
            <a:ext cx="9606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B140687-E97F-5414-08E2-1C7BE8A1111A}"/>
              </a:ext>
            </a:extLst>
          </p:cNvPr>
          <p:cNvCxnSpPr>
            <a:cxnSpLocks/>
          </p:cNvCxnSpPr>
          <p:nvPr/>
        </p:nvCxnSpPr>
        <p:spPr>
          <a:xfrm>
            <a:off x="7118279" y="4816867"/>
            <a:ext cx="186133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78463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CE17740-CBEA-D2BB-9444-1463428B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3" y="570127"/>
            <a:ext cx="9700893" cy="5717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24839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CE17740-CBEA-D2BB-9444-1463428B57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553" y="570127"/>
            <a:ext cx="9700893" cy="57177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2798CB7-7AED-445E-76B9-94C8CD794E80}"/>
              </a:ext>
            </a:extLst>
          </p:cNvPr>
          <p:cNvSpPr/>
          <p:nvPr/>
        </p:nvSpPr>
        <p:spPr>
          <a:xfrm>
            <a:off x="6125759" y="576873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E3A30F0-7273-669C-C5B6-E1E8B2E7412A}"/>
              </a:ext>
            </a:extLst>
          </p:cNvPr>
          <p:cNvCxnSpPr>
            <a:cxnSpLocks/>
          </p:cNvCxnSpPr>
          <p:nvPr/>
        </p:nvCxnSpPr>
        <p:spPr>
          <a:xfrm>
            <a:off x="6125759" y="3871645"/>
            <a:ext cx="45696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E33743B-DE88-E9B0-E2BC-086750011F63}"/>
              </a:ext>
            </a:extLst>
          </p:cNvPr>
          <p:cNvCxnSpPr>
            <a:cxnSpLocks/>
          </p:cNvCxnSpPr>
          <p:nvPr/>
        </p:nvCxnSpPr>
        <p:spPr>
          <a:xfrm>
            <a:off x="2240415" y="4321995"/>
            <a:ext cx="3075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F130B2F-C3F2-FBF3-4C40-17FCCE6F30C2}"/>
              </a:ext>
            </a:extLst>
          </p:cNvPr>
          <p:cNvSpPr txBox="1"/>
          <p:nvPr/>
        </p:nvSpPr>
        <p:spPr>
          <a:xfrm>
            <a:off x="4490977" y="3921885"/>
            <a:ext cx="45696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⇒パスワードと同じ「知識要素」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34666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06CA236-A6A0-9217-BBBE-66337449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" y="1815954"/>
            <a:ext cx="10876394" cy="255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67291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06CA236-A6A0-9217-BBBE-663374494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" y="1815954"/>
            <a:ext cx="10876394" cy="25512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F2BA9E9-BACC-5725-2690-BCF16F9DD64D}"/>
              </a:ext>
            </a:extLst>
          </p:cNvPr>
          <p:cNvSpPr/>
          <p:nvPr/>
        </p:nvSpPr>
        <p:spPr>
          <a:xfrm>
            <a:off x="1409921" y="3796094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4332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513658-460C-4795-A63C-05BA0199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4" y="562259"/>
            <a:ext cx="10259291" cy="556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6841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5934A1B-ECAE-2F00-36F9-EE0DC3BDE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" y="1982913"/>
            <a:ext cx="10921655" cy="21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1228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5934A1B-ECAE-2F00-36F9-EE0DC3BDE2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72" y="1982913"/>
            <a:ext cx="10921655" cy="21986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9BD9FF7-DCAA-7EE5-C3B6-B51C0F8BF265}"/>
              </a:ext>
            </a:extLst>
          </p:cNvPr>
          <p:cNvSpPr/>
          <p:nvPr/>
        </p:nvSpPr>
        <p:spPr>
          <a:xfrm>
            <a:off x="8704573" y="364198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9897102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AD687B-87A3-4D6C-0FF8-D7EE5F245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3" y="620068"/>
            <a:ext cx="10407233" cy="56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29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0AD687B-87A3-4D6C-0FF8-D7EE5F2454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83" y="620068"/>
            <a:ext cx="10407233" cy="561786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A734514-9D6B-80BC-2624-95C2B5655061}"/>
              </a:ext>
            </a:extLst>
          </p:cNvPr>
          <p:cNvSpPr/>
          <p:nvPr/>
        </p:nvSpPr>
        <p:spPr>
          <a:xfrm>
            <a:off x="1440743" y="2111133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1D9253C-8468-9E94-A51F-DB48201169D7}"/>
              </a:ext>
            </a:extLst>
          </p:cNvPr>
          <p:cNvCxnSpPr>
            <a:cxnSpLocks/>
          </p:cNvCxnSpPr>
          <p:nvPr/>
        </p:nvCxnSpPr>
        <p:spPr>
          <a:xfrm>
            <a:off x="3577768" y="3583969"/>
            <a:ext cx="37477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BE40DBD-BB81-AE93-D06C-E125F8524C23}"/>
              </a:ext>
            </a:extLst>
          </p:cNvPr>
          <p:cNvCxnSpPr>
            <a:cxnSpLocks/>
          </p:cNvCxnSpPr>
          <p:nvPr/>
        </p:nvCxnSpPr>
        <p:spPr>
          <a:xfrm>
            <a:off x="3577768" y="4558302"/>
            <a:ext cx="640871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079FACB-87E0-A0B6-2A08-5BE8165AE925}"/>
              </a:ext>
            </a:extLst>
          </p:cNvPr>
          <p:cNvCxnSpPr>
            <a:cxnSpLocks/>
          </p:cNvCxnSpPr>
          <p:nvPr/>
        </p:nvCxnSpPr>
        <p:spPr>
          <a:xfrm>
            <a:off x="8525839" y="5544620"/>
            <a:ext cx="233394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3718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21C541E-01F9-3646-8C5E-99226CC7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73" y="1221094"/>
            <a:ext cx="10427054" cy="410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8106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21C541E-01F9-3646-8C5E-99226CC7C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73" y="1221094"/>
            <a:ext cx="10427054" cy="41009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59633A0-F68A-352E-0BD1-DA9FE61140EA}"/>
              </a:ext>
            </a:extLst>
          </p:cNvPr>
          <p:cNvSpPr/>
          <p:nvPr/>
        </p:nvSpPr>
        <p:spPr>
          <a:xfrm>
            <a:off x="1379098" y="329210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C07084E-4B66-CB6F-497A-1CE96180970F}"/>
              </a:ext>
            </a:extLst>
          </p:cNvPr>
          <p:cNvSpPr txBox="1"/>
          <p:nvPr/>
        </p:nvSpPr>
        <p:spPr>
          <a:xfrm>
            <a:off x="7532128" y="3878312"/>
            <a:ext cx="3245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⇒リスク特定されたもの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C099383-70F4-8D2D-D2AE-39C7AA77BB42}"/>
              </a:ext>
            </a:extLst>
          </p:cNvPr>
          <p:cNvSpPr txBox="1"/>
          <p:nvPr/>
        </p:nvSpPr>
        <p:spPr>
          <a:xfrm>
            <a:off x="7838640" y="4781981"/>
            <a:ext cx="32454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⇒必ずしもそうではない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組み合わせることも可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CEEFD12-6E46-E7C3-CC8C-354B23BB615D}"/>
              </a:ext>
            </a:extLst>
          </p:cNvPr>
          <p:cNvSpPr txBox="1"/>
          <p:nvPr/>
        </p:nvSpPr>
        <p:spPr>
          <a:xfrm>
            <a:off x="2136483" y="5322014"/>
            <a:ext cx="3245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⇒リスク対応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3860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3EF664F-9DA4-3E7F-7F6D-7D9E4CC3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60" y="879160"/>
            <a:ext cx="10298679" cy="49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5560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3EF664F-9DA4-3E7F-7F6D-7D9E4CC34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60" y="879160"/>
            <a:ext cx="10298679" cy="49051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B754FD2-40B5-81E8-F180-A3681FA945EB}"/>
              </a:ext>
            </a:extLst>
          </p:cNvPr>
          <p:cNvSpPr/>
          <p:nvPr/>
        </p:nvSpPr>
        <p:spPr>
          <a:xfrm>
            <a:off x="1522936" y="5337217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AF2F801-0596-5C97-7837-6ED7EB9E7264}"/>
              </a:ext>
            </a:extLst>
          </p:cNvPr>
          <p:cNvSpPr txBox="1"/>
          <p:nvPr/>
        </p:nvSpPr>
        <p:spPr>
          <a:xfrm>
            <a:off x="3925899" y="5712432"/>
            <a:ext cx="1714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⇒時刻調整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EA5484C-9FB2-325C-81D0-0398B229F285}"/>
              </a:ext>
            </a:extLst>
          </p:cNvPr>
          <p:cNvSpPr txBox="1"/>
          <p:nvPr/>
        </p:nvSpPr>
        <p:spPr>
          <a:xfrm>
            <a:off x="5970278" y="5722706"/>
            <a:ext cx="24726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⇒メール送信</a:t>
            </a:r>
            <a:r>
              <a:rPr lang="en-US" altLang="ja-JP" sz="2000" b="1" dirty="0">
                <a:solidFill>
                  <a:srgbClr val="0070C0"/>
                </a:solidFill>
              </a:rPr>
              <a:t>/</a:t>
            </a:r>
            <a:r>
              <a:rPr lang="ja-JP" altLang="en-US" sz="2000" b="1" dirty="0">
                <a:solidFill>
                  <a:srgbClr val="0070C0"/>
                </a:solidFill>
              </a:rPr>
              <a:t>転送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A76523A-336F-A42E-5733-3783A343F5DC}"/>
              </a:ext>
            </a:extLst>
          </p:cNvPr>
          <p:cNvSpPr txBox="1"/>
          <p:nvPr/>
        </p:nvSpPr>
        <p:spPr>
          <a:xfrm>
            <a:off x="8607808" y="5722706"/>
            <a:ext cx="2472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Wi-Fi</a:t>
            </a:r>
            <a:r>
              <a:rPr lang="ja-JP" altLang="en-US" sz="2000" b="1" dirty="0">
                <a:solidFill>
                  <a:srgbClr val="0070C0"/>
                </a:solidFill>
              </a:rPr>
              <a:t>の暗号化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通信規格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8462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A06C6C-B877-9484-7C87-1192F7DB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69" y="406849"/>
            <a:ext cx="9193862" cy="604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9339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9A06C6C-B877-9484-7C87-1192F7DBA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069" y="406849"/>
            <a:ext cx="9193862" cy="604430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0FB0D02-062E-E5BE-339C-3562D6D69FC6}"/>
              </a:ext>
            </a:extLst>
          </p:cNvPr>
          <p:cNvSpPr/>
          <p:nvPr/>
        </p:nvSpPr>
        <p:spPr>
          <a:xfrm>
            <a:off x="1903080" y="4957074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6271AB-30CC-0B59-CEC3-45A291721245}"/>
              </a:ext>
            </a:extLst>
          </p:cNvPr>
          <p:cNvSpPr txBox="1"/>
          <p:nvPr/>
        </p:nvSpPr>
        <p:spPr>
          <a:xfrm>
            <a:off x="5711782" y="4443269"/>
            <a:ext cx="47473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600" b="1" dirty="0">
                <a:solidFill>
                  <a:srgbClr val="0070C0"/>
                </a:solidFill>
              </a:rPr>
              <a:t>JSON</a:t>
            </a:r>
            <a:r>
              <a:rPr lang="ja-JP" altLang="en-US" sz="3600" b="1" dirty="0">
                <a:solidFill>
                  <a:srgbClr val="0070C0"/>
                </a:solidFill>
              </a:rPr>
              <a:t>さんが</a:t>
            </a:r>
            <a:r>
              <a:rPr lang="ja-JP" altLang="en-US" sz="3600" b="1" dirty="0">
                <a:solidFill>
                  <a:srgbClr val="FF0000"/>
                </a:solidFill>
              </a:rPr>
              <a:t>ころん</a:t>
            </a:r>
            <a:r>
              <a:rPr lang="ja-JP" altLang="en-US" sz="3600" b="1" dirty="0">
                <a:solidFill>
                  <a:srgbClr val="0070C0"/>
                </a:solidFill>
              </a:rPr>
              <a:t>だ</a:t>
            </a:r>
            <a:endParaRPr lang="en-US" altLang="ja-JP" sz="36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63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513658-460C-4795-A63C-05BA01990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54" y="562259"/>
            <a:ext cx="10259291" cy="556722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733BB58-D23B-E8BA-3B07-F942BF06E0A6}"/>
              </a:ext>
            </a:extLst>
          </p:cNvPr>
          <p:cNvSpPr/>
          <p:nvPr/>
        </p:nvSpPr>
        <p:spPr>
          <a:xfrm>
            <a:off x="1467548" y="560178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C8240AE-94B9-0F6E-06B1-3E62B1CF597E}"/>
              </a:ext>
            </a:extLst>
          </p:cNvPr>
          <p:cNvSpPr/>
          <p:nvPr/>
        </p:nvSpPr>
        <p:spPr>
          <a:xfrm>
            <a:off x="1710616" y="2070906"/>
            <a:ext cx="9515029" cy="203825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96458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10AB5C3-05B1-1F56-4494-0F0CC587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4" y="689997"/>
            <a:ext cx="10175032" cy="547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06488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10AB5C3-05B1-1F56-4494-0F0CC5876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84" y="689997"/>
            <a:ext cx="10175032" cy="54780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EF687EA-8081-FE27-5BE1-C1176B5B610C}"/>
              </a:ext>
            </a:extLst>
          </p:cNvPr>
          <p:cNvSpPr/>
          <p:nvPr/>
        </p:nvSpPr>
        <p:spPr>
          <a:xfrm>
            <a:off x="1451017" y="4196786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8E8BA77-1848-409C-150F-0D488BC2DD3B}"/>
              </a:ext>
            </a:extLst>
          </p:cNvPr>
          <p:cNvCxnSpPr>
            <a:cxnSpLocks/>
          </p:cNvCxnSpPr>
          <p:nvPr/>
        </p:nvCxnSpPr>
        <p:spPr>
          <a:xfrm>
            <a:off x="6096000" y="3101084"/>
            <a:ext cx="17329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1CF580DB-1CA8-CB91-406F-5F0D7C7055C0}"/>
              </a:ext>
            </a:extLst>
          </p:cNvPr>
          <p:cNvCxnSpPr>
            <a:cxnSpLocks/>
          </p:cNvCxnSpPr>
          <p:nvPr/>
        </p:nvCxnSpPr>
        <p:spPr>
          <a:xfrm>
            <a:off x="6700463" y="3654176"/>
            <a:ext cx="400520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E273324-F716-DE03-FAA5-2649783FD3C1}"/>
              </a:ext>
            </a:extLst>
          </p:cNvPr>
          <p:cNvCxnSpPr>
            <a:cxnSpLocks/>
          </p:cNvCxnSpPr>
          <p:nvPr/>
        </p:nvCxnSpPr>
        <p:spPr>
          <a:xfrm>
            <a:off x="1797977" y="4063430"/>
            <a:ext cx="6061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4509305-6191-4D11-38A0-3D1BD9EB82E8}"/>
              </a:ext>
            </a:extLst>
          </p:cNvPr>
          <p:cNvCxnSpPr>
            <a:cxnSpLocks/>
          </p:cNvCxnSpPr>
          <p:nvPr/>
        </p:nvCxnSpPr>
        <p:spPr>
          <a:xfrm>
            <a:off x="2998341" y="6078961"/>
            <a:ext cx="15120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19578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34E64C9-A511-9C6B-8A3C-75102817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16" y="330979"/>
            <a:ext cx="7637368" cy="6196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94947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34E64C9-A511-9C6B-8A3C-751028178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316" y="330979"/>
            <a:ext cx="7637368" cy="61960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C38F19-AF86-B8B3-7735-5A45469E1121}"/>
              </a:ext>
            </a:extLst>
          </p:cNvPr>
          <p:cNvSpPr/>
          <p:nvPr/>
        </p:nvSpPr>
        <p:spPr>
          <a:xfrm>
            <a:off x="2622271" y="4854333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8789645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手紙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915ADB4-D14C-B580-0120-A358B6B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1" y="1046651"/>
            <a:ext cx="9879098" cy="476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87425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手紙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915ADB4-D14C-B580-0120-A358B6B95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51" y="1046651"/>
            <a:ext cx="9879098" cy="476469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8B64120-CA25-7E67-E8D0-0E61FA2DF2E0}"/>
              </a:ext>
            </a:extLst>
          </p:cNvPr>
          <p:cNvSpPr/>
          <p:nvPr/>
        </p:nvSpPr>
        <p:spPr>
          <a:xfrm>
            <a:off x="1666774" y="2940771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98F7289-C3F8-F47E-A38D-6BB2507AD2EA}"/>
              </a:ext>
            </a:extLst>
          </p:cNvPr>
          <p:cNvSpPr txBox="1"/>
          <p:nvPr/>
        </p:nvSpPr>
        <p:spPr>
          <a:xfrm>
            <a:off x="3627948" y="2479017"/>
            <a:ext cx="3245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⇒ブルートフォース攻撃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DC9F65C-C48D-B06E-C392-D57CFC05E60F}"/>
              </a:ext>
            </a:extLst>
          </p:cNvPr>
          <p:cNvSpPr txBox="1"/>
          <p:nvPr/>
        </p:nvSpPr>
        <p:spPr>
          <a:xfrm>
            <a:off x="4797489" y="4424507"/>
            <a:ext cx="32454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</a:rPr>
              <a:t>DoS</a:t>
            </a:r>
            <a:r>
              <a:rPr lang="ja-JP" altLang="en-US" sz="2000" b="1" dirty="0">
                <a:solidFill>
                  <a:srgbClr val="0070C0"/>
                </a:solidFill>
              </a:rPr>
              <a:t>攻撃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4278DF7-FBCC-445D-4C7D-C5F030E3D86D}"/>
              </a:ext>
            </a:extLst>
          </p:cNvPr>
          <p:cNvSpPr txBox="1"/>
          <p:nvPr/>
        </p:nvSpPr>
        <p:spPr>
          <a:xfrm>
            <a:off x="6420220" y="5704550"/>
            <a:ext cx="398349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バッファオーバーフロー攻撃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34742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580D29F-745C-7684-1D66-AA309E1A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1" y="1300568"/>
            <a:ext cx="10527999" cy="40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06251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580D29F-745C-7684-1D66-AA309E1A9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11" y="1300568"/>
            <a:ext cx="10527999" cy="40719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1298971-D4BF-28E4-735A-18BB49CC0A3C}"/>
              </a:ext>
            </a:extLst>
          </p:cNvPr>
          <p:cNvSpPr/>
          <p:nvPr/>
        </p:nvSpPr>
        <p:spPr>
          <a:xfrm>
            <a:off x="1440743" y="3418726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95CD1B-E73F-93F1-4103-4FB580FB8B0E}"/>
              </a:ext>
            </a:extLst>
          </p:cNvPr>
          <p:cNvSpPr txBox="1"/>
          <p:nvPr/>
        </p:nvSpPr>
        <p:spPr>
          <a:xfrm>
            <a:off x="1540190" y="2262708"/>
            <a:ext cx="93534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BLE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Bluetooth Low Energy</a:t>
            </a:r>
            <a:r>
              <a:rPr lang="ja-JP" altLang="en-US" sz="2000" b="1" dirty="0">
                <a:solidFill>
                  <a:srgbClr val="0070C0"/>
                </a:solidFill>
              </a:rPr>
              <a:t>）は、</a:t>
            </a:r>
            <a:r>
              <a:rPr lang="en-US" altLang="ja-JP" sz="2000" b="1" dirty="0">
                <a:solidFill>
                  <a:srgbClr val="0070C0"/>
                </a:solidFill>
              </a:rPr>
              <a:t>Bluetooth</a:t>
            </a:r>
            <a:r>
              <a:rPr lang="ja-JP" altLang="en-US" sz="2000" b="1" dirty="0">
                <a:solidFill>
                  <a:srgbClr val="0070C0"/>
                </a:solidFill>
              </a:rPr>
              <a:t>の拡張仕様のひとつで、低消費電力の無線通信規格のこと。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9932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277C9AD-B904-4D5C-542D-2BBAD663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" y="802003"/>
            <a:ext cx="10206337" cy="21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9314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277C9AD-B904-4D5C-542D-2BBAD66382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31" y="802003"/>
            <a:ext cx="10206337" cy="218459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47E5FAA9-8272-7BE9-FF1F-3C8F31CE0A14}"/>
              </a:ext>
            </a:extLst>
          </p:cNvPr>
          <p:cNvSpPr/>
          <p:nvPr/>
        </p:nvSpPr>
        <p:spPr>
          <a:xfrm>
            <a:off x="1839072" y="3879833"/>
            <a:ext cx="3565133" cy="235278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85DB6A1-16AF-56A2-2602-2B90A82BBEAF}"/>
              </a:ext>
            </a:extLst>
          </p:cNvPr>
          <p:cNvSpPr/>
          <p:nvPr/>
        </p:nvSpPr>
        <p:spPr>
          <a:xfrm>
            <a:off x="3647324" y="3879833"/>
            <a:ext cx="1756880" cy="2352782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4A5631A-767D-36EB-AA64-D634520A883C}"/>
              </a:ext>
            </a:extLst>
          </p:cNvPr>
          <p:cNvSpPr/>
          <p:nvPr/>
        </p:nvSpPr>
        <p:spPr>
          <a:xfrm>
            <a:off x="3647323" y="3879833"/>
            <a:ext cx="1756880" cy="1185327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31301D6-F6D4-DCD1-058C-5347748A4C4E}"/>
              </a:ext>
            </a:extLst>
          </p:cNvPr>
          <p:cNvSpPr txBox="1"/>
          <p:nvPr/>
        </p:nvSpPr>
        <p:spPr>
          <a:xfrm>
            <a:off x="2228205" y="4711217"/>
            <a:ext cx="1029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4000" b="1" dirty="0"/>
              <a:t>A3</a:t>
            </a:r>
            <a:endParaRPr lang="ja-JP" altLang="en-US" sz="40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13D34FF-7B44-C605-539E-A5C2D7018FEA}"/>
              </a:ext>
            </a:extLst>
          </p:cNvPr>
          <p:cNvSpPr txBox="1"/>
          <p:nvPr/>
        </p:nvSpPr>
        <p:spPr>
          <a:xfrm>
            <a:off x="4010771" y="4149375"/>
            <a:ext cx="1029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4000" b="1" dirty="0"/>
              <a:t>A4</a:t>
            </a:r>
            <a:endParaRPr lang="ja-JP" altLang="en-US" sz="4000" b="1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1E90A47-1D6F-3F4E-4DB6-4EC65FB10BDD}"/>
              </a:ext>
            </a:extLst>
          </p:cNvPr>
          <p:cNvSpPr txBox="1"/>
          <p:nvPr/>
        </p:nvSpPr>
        <p:spPr>
          <a:xfrm>
            <a:off x="4010771" y="5315492"/>
            <a:ext cx="1029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4000" b="1" dirty="0"/>
              <a:t>A4</a:t>
            </a:r>
            <a:endParaRPr lang="ja-JP" altLang="en-US" sz="4000" b="1" dirty="0"/>
          </a:p>
        </p:txBody>
      </p:sp>
      <p:sp>
        <p:nvSpPr>
          <p:cNvPr id="10" name="右中かっこ 9">
            <a:extLst>
              <a:ext uri="{FF2B5EF4-FFF2-40B4-BE49-F238E27FC236}">
                <a16:creationId xmlns:a16="http://schemas.microsoft.com/office/drawing/2014/main" id="{F8D2AF38-F4A7-957F-5D06-F44E33D2D1A6}"/>
              </a:ext>
            </a:extLst>
          </p:cNvPr>
          <p:cNvSpPr/>
          <p:nvPr/>
        </p:nvSpPr>
        <p:spPr>
          <a:xfrm>
            <a:off x="5502878" y="3928789"/>
            <a:ext cx="191787" cy="1062861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>
            <a:extLst>
              <a:ext uri="{FF2B5EF4-FFF2-40B4-BE49-F238E27FC236}">
                <a16:creationId xmlns:a16="http://schemas.microsoft.com/office/drawing/2014/main" id="{43164116-B9FC-F90F-AAFA-8E6D9EC949A4}"/>
              </a:ext>
            </a:extLst>
          </p:cNvPr>
          <p:cNvSpPr/>
          <p:nvPr/>
        </p:nvSpPr>
        <p:spPr>
          <a:xfrm flipH="1">
            <a:off x="1532130" y="3950929"/>
            <a:ext cx="183652" cy="218459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DDBDA44C-09AB-15CF-8593-BD34C4CBCCD0}"/>
              </a:ext>
            </a:extLst>
          </p:cNvPr>
          <p:cNvSpPr txBox="1"/>
          <p:nvPr/>
        </p:nvSpPr>
        <p:spPr>
          <a:xfrm>
            <a:off x="787252" y="4689284"/>
            <a:ext cx="10299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4000" b="1" dirty="0">
                <a:solidFill>
                  <a:srgbClr val="0070C0"/>
                </a:solidFill>
              </a:rPr>
              <a:t>ｘ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8D11AE2-1DD7-0422-D213-D96656BAFACB}"/>
              </a:ext>
            </a:extLst>
          </p:cNvPr>
          <p:cNvSpPr txBox="1"/>
          <p:nvPr/>
        </p:nvSpPr>
        <p:spPr>
          <a:xfrm>
            <a:off x="5426041" y="4229004"/>
            <a:ext cx="1384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400" b="1" dirty="0">
                <a:solidFill>
                  <a:schemeClr val="accent2"/>
                </a:solidFill>
              </a:rPr>
              <a:t>ｘ</a:t>
            </a:r>
            <a:r>
              <a:rPr lang="en-US" altLang="ja-JP" sz="2400" b="1" dirty="0">
                <a:solidFill>
                  <a:schemeClr val="accent2"/>
                </a:solidFill>
              </a:rPr>
              <a:t>/2</a:t>
            </a:r>
            <a:endParaRPr lang="ja-JP" altLang="en-US" sz="2400" b="1" dirty="0">
              <a:solidFill>
                <a:schemeClr val="accent2"/>
              </a:solidFill>
            </a:endParaRPr>
          </a:p>
        </p:txBody>
      </p:sp>
      <p:sp>
        <p:nvSpPr>
          <p:cNvPr id="14" name="右中かっこ 13">
            <a:extLst>
              <a:ext uri="{FF2B5EF4-FFF2-40B4-BE49-F238E27FC236}">
                <a16:creationId xmlns:a16="http://schemas.microsoft.com/office/drawing/2014/main" id="{8BF6A9CC-5B6E-1146-D0AF-DD4D8C463CCC}"/>
              </a:ext>
            </a:extLst>
          </p:cNvPr>
          <p:cNvSpPr/>
          <p:nvPr/>
        </p:nvSpPr>
        <p:spPr>
          <a:xfrm rot="16200000">
            <a:off x="2627531" y="2766400"/>
            <a:ext cx="231336" cy="1808251"/>
          </a:xfrm>
          <a:prstGeom prst="rightBrac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5" name="右中かっこ 14">
            <a:extLst>
              <a:ext uri="{FF2B5EF4-FFF2-40B4-BE49-F238E27FC236}">
                <a16:creationId xmlns:a16="http://schemas.microsoft.com/office/drawing/2014/main" id="{BFF7E3D7-2859-6732-3297-2697DEDFB97D}"/>
              </a:ext>
            </a:extLst>
          </p:cNvPr>
          <p:cNvSpPr/>
          <p:nvPr/>
        </p:nvSpPr>
        <p:spPr>
          <a:xfrm rot="16200000">
            <a:off x="4449453" y="2809603"/>
            <a:ext cx="221766" cy="173141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6E21284-F61F-3B67-F6E6-0B0CC0A46EE9}"/>
              </a:ext>
            </a:extLst>
          </p:cNvPr>
          <p:cNvSpPr txBox="1"/>
          <p:nvPr/>
        </p:nvSpPr>
        <p:spPr>
          <a:xfrm>
            <a:off x="2228205" y="3151154"/>
            <a:ext cx="102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2"/>
                </a:solidFill>
              </a:rPr>
              <a:t>1</a:t>
            </a:r>
            <a:endParaRPr lang="ja-JP" altLang="en-US" sz="2000" b="1" dirty="0">
              <a:solidFill>
                <a:schemeClr val="accent2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787B0F8-C9B5-3832-3259-6ED2437C68E8}"/>
              </a:ext>
            </a:extLst>
          </p:cNvPr>
          <p:cNvSpPr txBox="1"/>
          <p:nvPr/>
        </p:nvSpPr>
        <p:spPr>
          <a:xfrm>
            <a:off x="4054220" y="3159579"/>
            <a:ext cx="10299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B3D96CC-2DCE-0784-E699-FB1382D7AA03}"/>
              </a:ext>
            </a:extLst>
          </p:cNvPr>
          <p:cNvSpPr txBox="1"/>
          <p:nvPr/>
        </p:nvSpPr>
        <p:spPr>
          <a:xfrm>
            <a:off x="6294974" y="3665208"/>
            <a:ext cx="49041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ja-JP" sz="2400" b="1" dirty="0"/>
              <a:t>A3</a:t>
            </a:r>
            <a:r>
              <a:rPr lang="ja-JP" altLang="en-US" sz="2400" b="1" dirty="0"/>
              <a:t>の短辺：長辺</a:t>
            </a:r>
            <a:r>
              <a:rPr lang="en-US" altLang="ja-JP" sz="2400" b="1" dirty="0"/>
              <a:t>=A4</a:t>
            </a:r>
            <a:r>
              <a:rPr lang="ja-JP" altLang="en-US" sz="2400" b="1" dirty="0"/>
              <a:t>の短辺：長辺</a:t>
            </a:r>
            <a:endParaRPr lang="en-US" altLang="ja-JP" sz="2400" b="1" dirty="0"/>
          </a:p>
          <a:p>
            <a:pPr algn="ctr"/>
            <a:r>
              <a:rPr lang="en-US" altLang="ja-JP" sz="2400" b="1" dirty="0"/>
              <a:t>1:x=x/2:1</a:t>
            </a:r>
          </a:p>
          <a:p>
            <a:pPr algn="ctr"/>
            <a:r>
              <a:rPr lang="en-US" altLang="ja-JP" sz="2400" b="1" dirty="0"/>
              <a:t>X^2/2=1</a:t>
            </a:r>
          </a:p>
          <a:p>
            <a:pPr algn="ctr"/>
            <a:r>
              <a:rPr lang="en-US" altLang="ja-JP" sz="2400" b="1" dirty="0"/>
              <a:t>X^2=2</a:t>
            </a:r>
          </a:p>
          <a:p>
            <a:pPr algn="ctr"/>
            <a:r>
              <a:rPr lang="en-US" altLang="ja-JP" sz="2400" b="1" dirty="0"/>
              <a:t>X=</a:t>
            </a:r>
            <a:r>
              <a:rPr lang="ja-JP" altLang="en-US" sz="2400" b="1" dirty="0"/>
              <a:t>√</a:t>
            </a:r>
            <a:r>
              <a:rPr lang="en-US" altLang="ja-JP" sz="2400" b="1" dirty="0"/>
              <a:t>2</a:t>
            </a:r>
          </a:p>
          <a:p>
            <a:pPr algn="ctr"/>
            <a:r>
              <a:rPr lang="en-US" altLang="ja-JP" sz="2400" b="1" dirty="0">
                <a:solidFill>
                  <a:srgbClr val="FF0000"/>
                </a:solidFill>
              </a:rPr>
              <a:t>X</a:t>
            </a:r>
            <a:r>
              <a:rPr lang="ja-JP" altLang="en-US" sz="2400" b="1" dirty="0">
                <a:solidFill>
                  <a:srgbClr val="FF0000"/>
                </a:solidFill>
              </a:rPr>
              <a:t>≒</a:t>
            </a:r>
            <a:r>
              <a:rPr lang="en-US" altLang="ja-JP" sz="2400" b="1" dirty="0">
                <a:solidFill>
                  <a:srgbClr val="FF0000"/>
                </a:solidFill>
              </a:rPr>
              <a:t>1,41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7B68042E-F397-00CF-29D9-C603FA786355}"/>
              </a:ext>
            </a:extLst>
          </p:cNvPr>
          <p:cNvSpPr/>
          <p:nvPr/>
        </p:nvSpPr>
        <p:spPr>
          <a:xfrm>
            <a:off x="1429176" y="245295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7793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69FC7E-1823-BBC3-59A8-0B0A6FD5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" y="720436"/>
            <a:ext cx="10370127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900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B06273A-A570-7462-07CD-57C17E37D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0" y="1524737"/>
            <a:ext cx="9881939" cy="352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8513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B06273A-A570-7462-07CD-57C17E37D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030" y="1524737"/>
            <a:ext cx="9881939" cy="35208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E4B21C8-1AB4-B6A5-9511-B3D799BB4FCD}"/>
              </a:ext>
            </a:extLst>
          </p:cNvPr>
          <p:cNvSpPr/>
          <p:nvPr/>
        </p:nvSpPr>
        <p:spPr>
          <a:xfrm>
            <a:off x="1748968" y="2792001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971885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8632B2A-D31A-10BD-24B5-BE8B7E21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8" y="1879414"/>
            <a:ext cx="10538784" cy="270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0468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8632B2A-D31A-10BD-24B5-BE8B7E21F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08" y="1879414"/>
            <a:ext cx="10538784" cy="27028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B45FEC8-BD2E-A795-88EA-D9A5149ACC60}"/>
              </a:ext>
            </a:extLst>
          </p:cNvPr>
          <p:cNvSpPr/>
          <p:nvPr/>
        </p:nvSpPr>
        <p:spPr>
          <a:xfrm>
            <a:off x="1296905" y="4035174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52967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9D05B9-1E55-A3E1-4768-4A58846D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6" y="378163"/>
            <a:ext cx="6169848" cy="610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3105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F9D05B9-1E55-A3E1-4768-4A58846D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076" y="378163"/>
            <a:ext cx="6169848" cy="61016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915FD55-E3D9-905F-CEEE-7E3999FFB27E}"/>
              </a:ext>
            </a:extLst>
          </p:cNvPr>
          <p:cNvSpPr/>
          <p:nvPr/>
        </p:nvSpPr>
        <p:spPr>
          <a:xfrm>
            <a:off x="3259269" y="6042977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187161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8C124EF-B49C-B553-57C8-7D4A16ED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9" y="1145707"/>
            <a:ext cx="4766851" cy="1752519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2BC7233-9441-20FA-CF1C-4A81C902933B}"/>
              </a:ext>
            </a:extLst>
          </p:cNvPr>
          <p:cNvSpPr txBox="1"/>
          <p:nvPr/>
        </p:nvSpPr>
        <p:spPr>
          <a:xfrm>
            <a:off x="1603125" y="3429000"/>
            <a:ext cx="4218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【2×num+i</a:t>
            </a:r>
            <a:r>
              <a:rPr lang="ja-JP" altLang="en-US" sz="2400" b="1" dirty="0"/>
              <a:t>の場合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=1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2×1</a:t>
            </a:r>
            <a:r>
              <a:rPr lang="ja-JP" altLang="en-US" sz="2400" b="1" dirty="0"/>
              <a:t>＋</a:t>
            </a:r>
            <a:r>
              <a:rPr lang="en-US" altLang="ja-JP" sz="2400" b="1" dirty="0"/>
              <a:t>1=3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=2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2×3+2=8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=3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2×8+3=19</a:t>
            </a:r>
            <a:endParaRPr lang="ja-JP" altLang="en-US" sz="24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A9F0DA-0CBF-18FA-1D62-68919A2645EC}"/>
              </a:ext>
            </a:extLst>
          </p:cNvPr>
          <p:cNvSpPr txBox="1"/>
          <p:nvPr/>
        </p:nvSpPr>
        <p:spPr>
          <a:xfrm>
            <a:off x="6192247" y="1929500"/>
            <a:ext cx="47668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条件：関数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ja-JP" altLang="en-US" sz="2000" b="1" dirty="0">
                <a:solidFill>
                  <a:srgbClr val="0070C0"/>
                </a:solidFill>
              </a:rPr>
              <a:t>の変数</a:t>
            </a:r>
            <a:r>
              <a:rPr lang="en-US" altLang="ja-JP" sz="2000" b="1" dirty="0">
                <a:solidFill>
                  <a:srgbClr val="0070C0"/>
                </a:solidFill>
              </a:rPr>
              <a:t>num</a:t>
            </a:r>
            <a:r>
              <a:rPr lang="ja-JP" altLang="en-US" sz="2000" b="1" dirty="0">
                <a:solidFill>
                  <a:srgbClr val="0070C0"/>
                </a:solidFill>
              </a:rPr>
              <a:t>の値が、</a:t>
            </a:r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3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7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13</a:t>
            </a:r>
            <a:r>
              <a:rPr lang="ja-JP" altLang="en-US" sz="2000" b="1" dirty="0">
                <a:solidFill>
                  <a:srgbClr val="0070C0"/>
                </a:solidFill>
              </a:rPr>
              <a:t>と変化し、戻り値は</a:t>
            </a:r>
            <a:r>
              <a:rPr lang="en-US" altLang="ja-JP" sz="2000" b="1" dirty="0">
                <a:solidFill>
                  <a:srgbClr val="0070C0"/>
                </a:solidFill>
              </a:rPr>
              <a:t>13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B4D948-E653-156A-D330-7856270CCBBB}"/>
              </a:ext>
            </a:extLst>
          </p:cNvPr>
          <p:cNvSpPr txBox="1"/>
          <p:nvPr/>
        </p:nvSpPr>
        <p:spPr>
          <a:xfrm>
            <a:off x="6096000" y="3429000"/>
            <a:ext cx="421889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【num+2×i</a:t>
            </a:r>
            <a:r>
              <a:rPr lang="ja-JP" altLang="en-US" sz="2400" b="1" dirty="0"/>
              <a:t>の場合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=1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1+2×1=</a:t>
            </a:r>
            <a:r>
              <a:rPr lang="en-US" altLang="ja-JP" sz="2400" b="1" dirty="0">
                <a:solidFill>
                  <a:srgbClr val="FF0000"/>
                </a:solidFill>
              </a:rPr>
              <a:t>3</a:t>
            </a:r>
            <a:r>
              <a:rPr lang="en-US" altLang="ja-JP" sz="2400" b="1" dirty="0"/>
              <a:t>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=2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3+2×2=</a:t>
            </a:r>
            <a:r>
              <a:rPr lang="en-US" altLang="ja-JP" sz="2400" b="1" dirty="0">
                <a:solidFill>
                  <a:srgbClr val="FF0000"/>
                </a:solidFill>
              </a:rPr>
              <a:t>7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=3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7+2×3=</a:t>
            </a:r>
            <a:r>
              <a:rPr lang="en-US" altLang="ja-JP" sz="2400" b="1" dirty="0">
                <a:solidFill>
                  <a:srgbClr val="FF0000"/>
                </a:solidFill>
              </a:rPr>
              <a:t>13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6499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8C124EF-B49C-B553-57C8-7D4A16ED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9" y="1145707"/>
            <a:ext cx="4766851" cy="175251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A9F0DA-0CBF-18FA-1D62-68919A2645EC}"/>
              </a:ext>
            </a:extLst>
          </p:cNvPr>
          <p:cNvSpPr txBox="1"/>
          <p:nvPr/>
        </p:nvSpPr>
        <p:spPr>
          <a:xfrm>
            <a:off x="6192247" y="1703468"/>
            <a:ext cx="47668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条件：関数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calcY</a:t>
            </a:r>
            <a:r>
              <a:rPr lang="ja-JP" altLang="en-US" sz="2000" b="1" dirty="0">
                <a:solidFill>
                  <a:srgbClr val="0070C0"/>
                </a:solidFill>
              </a:rPr>
              <a:t>の変数</a:t>
            </a:r>
            <a:r>
              <a:rPr lang="en-US" altLang="ja-JP" sz="2000" b="1" dirty="0">
                <a:solidFill>
                  <a:srgbClr val="0070C0"/>
                </a:solidFill>
              </a:rPr>
              <a:t>num</a:t>
            </a:r>
            <a:r>
              <a:rPr lang="ja-JP" altLang="en-US" sz="2000" b="1" dirty="0">
                <a:solidFill>
                  <a:srgbClr val="0070C0"/>
                </a:solidFill>
              </a:rPr>
              <a:t>の値が、</a:t>
            </a:r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5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13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25</a:t>
            </a:r>
            <a:r>
              <a:rPr lang="ja-JP" altLang="en-US" sz="2000" b="1" dirty="0">
                <a:solidFill>
                  <a:srgbClr val="0070C0"/>
                </a:solidFill>
              </a:rPr>
              <a:t>と変化し、戻り値は</a:t>
            </a:r>
            <a:r>
              <a:rPr lang="en-US" altLang="ja-JP" sz="2000" b="1" dirty="0">
                <a:solidFill>
                  <a:srgbClr val="0070C0"/>
                </a:solidFill>
              </a:rPr>
              <a:t>25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num</a:t>
            </a:r>
            <a:r>
              <a:rPr lang="ja-JP" altLang="en-US" sz="2000" b="1" dirty="0">
                <a:solidFill>
                  <a:srgbClr val="0070C0"/>
                </a:solidFill>
              </a:rPr>
              <a:t>←</a:t>
            </a:r>
            <a:r>
              <a:rPr lang="en-US" altLang="ja-JP" sz="2000" b="1" dirty="0">
                <a:solidFill>
                  <a:srgbClr val="0070C0"/>
                </a:solidFill>
              </a:rPr>
              <a:t>num+2×i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B4D948-E653-156A-D330-7856270CCBBB}"/>
              </a:ext>
            </a:extLst>
          </p:cNvPr>
          <p:cNvSpPr txBox="1"/>
          <p:nvPr/>
        </p:nvSpPr>
        <p:spPr>
          <a:xfrm>
            <a:off x="1395751" y="3429000"/>
            <a:ext cx="4633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</a:t>
            </a:r>
            <a:r>
              <a:rPr lang="en-US" altLang="ja-JP" sz="2400" b="1" dirty="0" err="1"/>
              <a:t>i</a:t>
            </a:r>
            <a:r>
              <a:rPr lang="ja-JP" altLang="en-US" sz="2400" b="1" dirty="0"/>
              <a:t>を</a:t>
            </a:r>
            <a:r>
              <a:rPr lang="en-US" altLang="ja-JP" sz="2400" b="1" dirty="0"/>
              <a:t>1</a:t>
            </a:r>
            <a:r>
              <a:rPr lang="ja-JP" altLang="en-US" sz="2400" b="1" dirty="0"/>
              <a:t>から</a:t>
            </a:r>
            <a:r>
              <a:rPr lang="en-US" altLang="ja-JP" sz="2400" b="1" dirty="0"/>
              <a:t>7</a:t>
            </a:r>
            <a:r>
              <a:rPr lang="ja-JP" altLang="en-US" sz="2400" b="1" dirty="0"/>
              <a:t>まで</a:t>
            </a:r>
            <a:r>
              <a:rPr lang="en-US" altLang="ja-JP" sz="2400" b="1" dirty="0"/>
              <a:t>3</a:t>
            </a:r>
            <a:r>
              <a:rPr lang="ja-JP" altLang="en-US" sz="2400" b="1" dirty="0"/>
              <a:t>ずつ増やす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=1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1+2×1=3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=4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3+2×4=11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=7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11+2×7=25</a:t>
            </a:r>
            <a:endParaRPr lang="ja-JP" altLang="en-US" sz="2400" b="1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4E2B34-E3AB-CED6-F5EB-316963CB127E}"/>
              </a:ext>
            </a:extLst>
          </p:cNvPr>
          <p:cNvSpPr/>
          <p:nvPr/>
        </p:nvSpPr>
        <p:spPr>
          <a:xfrm>
            <a:off x="1329149" y="2219218"/>
            <a:ext cx="4681233" cy="5959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695D62-61BC-B7A3-D5B2-A685E912E6A8}"/>
              </a:ext>
            </a:extLst>
          </p:cNvPr>
          <p:cNvSpPr txBox="1"/>
          <p:nvPr/>
        </p:nvSpPr>
        <p:spPr>
          <a:xfrm>
            <a:off x="6029396" y="3429000"/>
            <a:ext cx="4633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</a:t>
            </a:r>
            <a:r>
              <a:rPr lang="en-US" altLang="ja-JP" sz="2400" b="1" dirty="0" err="1"/>
              <a:t>i</a:t>
            </a:r>
            <a:r>
              <a:rPr lang="ja-JP" altLang="en-US" sz="2400" b="1" dirty="0"/>
              <a:t>を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から</a:t>
            </a:r>
            <a:r>
              <a:rPr lang="en-US" altLang="ja-JP" sz="2400" b="1" dirty="0"/>
              <a:t>6</a:t>
            </a:r>
            <a:r>
              <a:rPr lang="ja-JP" altLang="en-US" sz="2400" b="1" dirty="0"/>
              <a:t>まで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ずつ増やす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=2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1+2×2=</a:t>
            </a:r>
            <a:r>
              <a:rPr lang="en-US" altLang="ja-JP" sz="2400" b="1" dirty="0">
                <a:solidFill>
                  <a:srgbClr val="FF0000"/>
                </a:solidFill>
              </a:rPr>
              <a:t>5</a:t>
            </a:r>
            <a:r>
              <a:rPr lang="en-US" altLang="ja-JP" sz="2400" b="1" dirty="0"/>
              <a:t>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=4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5+2×4=</a:t>
            </a:r>
            <a:r>
              <a:rPr lang="en-US" altLang="ja-JP" sz="2400" b="1" dirty="0">
                <a:solidFill>
                  <a:srgbClr val="FF0000"/>
                </a:solidFill>
              </a:rPr>
              <a:t>13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=6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13+2×6=</a:t>
            </a:r>
            <a:r>
              <a:rPr lang="en-US" altLang="ja-JP" sz="2400" b="1" dirty="0">
                <a:solidFill>
                  <a:srgbClr val="FF0000"/>
                </a:solidFill>
              </a:rPr>
              <a:t>25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88704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8C124EF-B49C-B553-57C8-7D4A16ED8E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149" y="1145707"/>
            <a:ext cx="4766851" cy="1752519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A9F0DA-0CBF-18FA-1D62-68919A2645EC}"/>
              </a:ext>
            </a:extLst>
          </p:cNvPr>
          <p:cNvSpPr txBox="1"/>
          <p:nvPr/>
        </p:nvSpPr>
        <p:spPr>
          <a:xfrm>
            <a:off x="6192247" y="1703468"/>
            <a:ext cx="476685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条件：関数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calcY</a:t>
            </a:r>
            <a:r>
              <a:rPr lang="ja-JP" altLang="en-US" sz="2000" b="1" dirty="0">
                <a:solidFill>
                  <a:srgbClr val="0070C0"/>
                </a:solidFill>
              </a:rPr>
              <a:t>の変数</a:t>
            </a:r>
            <a:r>
              <a:rPr lang="en-US" altLang="ja-JP" sz="2000" b="1" dirty="0">
                <a:solidFill>
                  <a:srgbClr val="0070C0"/>
                </a:solidFill>
              </a:rPr>
              <a:t>num</a:t>
            </a:r>
            <a:r>
              <a:rPr lang="ja-JP" altLang="en-US" sz="2000" b="1" dirty="0">
                <a:solidFill>
                  <a:srgbClr val="0070C0"/>
                </a:solidFill>
              </a:rPr>
              <a:t>の値が、</a:t>
            </a:r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5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13</a:t>
            </a:r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25</a:t>
            </a:r>
            <a:r>
              <a:rPr lang="ja-JP" altLang="en-US" sz="2000" b="1" dirty="0">
                <a:solidFill>
                  <a:srgbClr val="0070C0"/>
                </a:solidFill>
              </a:rPr>
              <a:t>と変化し、戻り値は</a:t>
            </a:r>
            <a:r>
              <a:rPr lang="en-US" altLang="ja-JP" sz="2000" b="1" dirty="0">
                <a:solidFill>
                  <a:srgbClr val="0070C0"/>
                </a:solidFill>
              </a:rPr>
              <a:t>25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num</a:t>
            </a:r>
            <a:r>
              <a:rPr lang="ja-JP" altLang="en-US" sz="2000" b="1" dirty="0">
                <a:solidFill>
                  <a:srgbClr val="0070C0"/>
                </a:solidFill>
              </a:rPr>
              <a:t>←</a:t>
            </a:r>
            <a:r>
              <a:rPr lang="en-US" altLang="ja-JP" sz="2000" b="1" dirty="0">
                <a:solidFill>
                  <a:srgbClr val="0070C0"/>
                </a:solidFill>
              </a:rPr>
              <a:t>num+2×i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1B4D948-E653-156A-D330-7856270CCBBB}"/>
              </a:ext>
            </a:extLst>
          </p:cNvPr>
          <p:cNvSpPr txBox="1"/>
          <p:nvPr/>
        </p:nvSpPr>
        <p:spPr>
          <a:xfrm>
            <a:off x="1395751" y="3429000"/>
            <a:ext cx="4633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</a:t>
            </a:r>
            <a:r>
              <a:rPr lang="en-US" altLang="ja-JP" sz="2400" b="1" dirty="0" err="1"/>
              <a:t>i</a:t>
            </a:r>
            <a:r>
              <a:rPr lang="ja-JP" altLang="en-US" sz="2400" b="1" dirty="0"/>
              <a:t>を</a:t>
            </a:r>
            <a:r>
              <a:rPr lang="en-US" altLang="ja-JP" sz="2400" b="1" dirty="0"/>
              <a:t>1</a:t>
            </a:r>
            <a:r>
              <a:rPr lang="ja-JP" altLang="en-US" sz="2400" b="1" dirty="0"/>
              <a:t>から</a:t>
            </a:r>
            <a:r>
              <a:rPr lang="en-US" altLang="ja-JP" sz="2400" b="1" dirty="0"/>
              <a:t>7</a:t>
            </a:r>
            <a:r>
              <a:rPr lang="ja-JP" altLang="en-US" sz="2400" b="1" dirty="0"/>
              <a:t>まで</a:t>
            </a:r>
            <a:r>
              <a:rPr lang="en-US" altLang="ja-JP" sz="2400" b="1" dirty="0"/>
              <a:t>3</a:t>
            </a:r>
            <a:r>
              <a:rPr lang="ja-JP" altLang="en-US" sz="2400" b="1" dirty="0"/>
              <a:t>ずつ増やす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=1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1+2×1=3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=4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3+2×4=11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=7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11+2×7=25</a:t>
            </a:r>
            <a:endParaRPr lang="ja-JP" altLang="en-US" sz="2400" b="1" dirty="0"/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C34E2B34-E3AB-CED6-F5EB-316963CB127E}"/>
              </a:ext>
            </a:extLst>
          </p:cNvPr>
          <p:cNvSpPr/>
          <p:nvPr/>
        </p:nvSpPr>
        <p:spPr>
          <a:xfrm>
            <a:off x="1329149" y="2219218"/>
            <a:ext cx="4681233" cy="59590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noFill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9695D62-61BC-B7A3-D5B2-A685E912E6A8}"/>
              </a:ext>
            </a:extLst>
          </p:cNvPr>
          <p:cNvSpPr txBox="1"/>
          <p:nvPr/>
        </p:nvSpPr>
        <p:spPr>
          <a:xfrm>
            <a:off x="6029396" y="3429000"/>
            <a:ext cx="46336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400" b="1" dirty="0"/>
              <a:t>【</a:t>
            </a:r>
            <a:r>
              <a:rPr lang="en-US" altLang="ja-JP" sz="2400" b="1" dirty="0" err="1"/>
              <a:t>i</a:t>
            </a:r>
            <a:r>
              <a:rPr lang="ja-JP" altLang="en-US" sz="2400" b="1" dirty="0"/>
              <a:t>を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から</a:t>
            </a:r>
            <a:r>
              <a:rPr lang="en-US" altLang="ja-JP" sz="2400" b="1" dirty="0"/>
              <a:t>6</a:t>
            </a:r>
            <a:r>
              <a:rPr lang="ja-JP" altLang="en-US" sz="2400" b="1" dirty="0"/>
              <a:t>まで</a:t>
            </a:r>
            <a:r>
              <a:rPr lang="en-US" altLang="ja-JP" sz="2400" b="1" dirty="0"/>
              <a:t>2</a:t>
            </a:r>
            <a:r>
              <a:rPr lang="ja-JP" altLang="en-US" sz="2400" b="1" dirty="0"/>
              <a:t>ずつ増やす</a:t>
            </a:r>
            <a:r>
              <a:rPr lang="en-US" altLang="ja-JP" sz="2400" b="1" dirty="0"/>
              <a:t>】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=2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1+2×2=</a:t>
            </a:r>
            <a:r>
              <a:rPr lang="en-US" altLang="ja-JP" sz="2400" b="1" dirty="0">
                <a:solidFill>
                  <a:srgbClr val="FF0000"/>
                </a:solidFill>
              </a:rPr>
              <a:t>5</a:t>
            </a:r>
            <a:r>
              <a:rPr lang="en-US" altLang="ja-JP" sz="2400" b="1" dirty="0"/>
              <a:t> </a:t>
            </a:r>
            <a:r>
              <a:rPr lang="ja-JP" altLang="en-US" sz="2400" b="1" dirty="0"/>
              <a:t>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=4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5+2×4=</a:t>
            </a:r>
            <a:r>
              <a:rPr lang="en-US" altLang="ja-JP" sz="2400" b="1" dirty="0">
                <a:solidFill>
                  <a:srgbClr val="FF0000"/>
                </a:solidFill>
              </a:rPr>
              <a:t>13</a:t>
            </a:r>
            <a:r>
              <a:rPr lang="ja-JP" altLang="en-US" sz="2400" b="1" dirty="0"/>
              <a:t> ⇒ </a:t>
            </a:r>
            <a:r>
              <a:rPr lang="en-US" altLang="ja-JP" sz="2400" b="1" dirty="0"/>
              <a:t>num</a:t>
            </a:r>
          </a:p>
          <a:p>
            <a:r>
              <a:rPr lang="en-US" altLang="ja-JP" sz="2400" b="1" dirty="0" err="1"/>
              <a:t>i</a:t>
            </a:r>
            <a:r>
              <a:rPr lang="en-US" altLang="ja-JP" sz="2400" b="1" dirty="0"/>
              <a:t>=6</a:t>
            </a:r>
            <a:r>
              <a:rPr lang="ja-JP" altLang="en-US" sz="2400" b="1" dirty="0"/>
              <a:t>　</a:t>
            </a:r>
            <a:r>
              <a:rPr lang="en-US" altLang="ja-JP" sz="2400" b="1" dirty="0"/>
              <a:t>13+2×6=</a:t>
            </a:r>
            <a:r>
              <a:rPr lang="en-US" altLang="ja-JP" sz="2400" b="1" dirty="0">
                <a:solidFill>
                  <a:srgbClr val="FF0000"/>
                </a:solidFill>
              </a:rPr>
              <a:t>25</a:t>
            </a:r>
            <a:endParaRPr lang="ja-JP" altLang="en-US" sz="24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951639F-5BF3-5288-9282-ACA828B7267B}"/>
              </a:ext>
            </a:extLst>
          </p:cNvPr>
          <p:cNvSpPr/>
          <p:nvPr/>
        </p:nvSpPr>
        <p:spPr>
          <a:xfrm>
            <a:off x="1329149" y="2461367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ｃ</a:t>
            </a:r>
          </a:p>
        </p:txBody>
      </p:sp>
    </p:spTree>
    <p:extLst>
      <p:ext uri="{BB962C8B-B14F-4D97-AF65-F5344CB8AC3E}">
        <p14:creationId xmlns:p14="http://schemas.microsoft.com/office/powerpoint/2010/main" val="128241022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4218F29-C65F-9CBE-9523-E1538586D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41" y="493197"/>
            <a:ext cx="7476718" cy="58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24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A9F8552-F96F-E40D-7DBA-B63344715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071" y="775917"/>
            <a:ext cx="10621857" cy="53061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B633DED-7178-D259-B141-48F5075A2FD2}"/>
              </a:ext>
            </a:extLst>
          </p:cNvPr>
          <p:cNvSpPr/>
          <p:nvPr/>
        </p:nvSpPr>
        <p:spPr>
          <a:xfrm>
            <a:off x="8692502" y="5498926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17558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69FC7E-1823-BBC3-59A8-0B0A6FD5A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" y="720436"/>
            <a:ext cx="10370127" cy="51850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A66BA7B-B6FD-3929-FF58-BCE6FA28E685}"/>
              </a:ext>
            </a:extLst>
          </p:cNvPr>
          <p:cNvSpPr/>
          <p:nvPr/>
        </p:nvSpPr>
        <p:spPr>
          <a:xfrm>
            <a:off x="1342857" y="224552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7780998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4218F29-C65F-9CBE-9523-E1538586D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641" y="493197"/>
            <a:ext cx="7476718" cy="58716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9C0A01A-2D1F-E9F5-51F5-AB359B47A5A7}"/>
              </a:ext>
            </a:extLst>
          </p:cNvPr>
          <p:cNvSpPr/>
          <p:nvPr/>
        </p:nvSpPr>
        <p:spPr>
          <a:xfrm>
            <a:off x="2675063" y="5779920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ｃ</a:t>
            </a:r>
          </a:p>
        </p:txBody>
      </p:sp>
    </p:spTree>
    <p:extLst>
      <p:ext uri="{BB962C8B-B14F-4D97-AF65-F5344CB8AC3E}">
        <p14:creationId xmlns:p14="http://schemas.microsoft.com/office/powerpoint/2010/main" val="291690743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690830A-F587-4AF3-EE03-AC69A768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85" y="613315"/>
            <a:ext cx="9321430" cy="514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23409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690830A-F587-4AF3-EE03-AC69A7684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285" y="613315"/>
            <a:ext cx="9321430" cy="514021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77BFA01-02BE-8D2E-2C63-5607AB1D03D9}"/>
              </a:ext>
            </a:extLst>
          </p:cNvPr>
          <p:cNvSpPr/>
          <p:nvPr/>
        </p:nvSpPr>
        <p:spPr>
          <a:xfrm>
            <a:off x="4062075" y="5285847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ｃ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8A5F9FA0-D2B0-B6F7-16EA-B135C7BABFAB}"/>
              </a:ext>
            </a:extLst>
          </p:cNvPr>
          <p:cNvCxnSpPr>
            <a:cxnSpLocks/>
          </p:cNvCxnSpPr>
          <p:nvPr/>
        </p:nvCxnSpPr>
        <p:spPr>
          <a:xfrm>
            <a:off x="8217399" y="1082267"/>
            <a:ext cx="17793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442999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スクリーンショッ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9D422E4-929B-815D-1E45-87A89A04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0" y="656104"/>
            <a:ext cx="9533479" cy="55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6962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スクリーンショット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9D422E4-929B-815D-1E45-87A89A044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260" y="656104"/>
            <a:ext cx="9533479" cy="55457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31D18F8-0AB7-016F-8D2E-FE81AD4B474A}"/>
              </a:ext>
            </a:extLst>
          </p:cNvPr>
          <p:cNvSpPr/>
          <p:nvPr/>
        </p:nvSpPr>
        <p:spPr>
          <a:xfrm>
            <a:off x="1770938" y="575476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ｃ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E3C87A0-E2E6-0E42-077C-605E87956142}"/>
              </a:ext>
            </a:extLst>
          </p:cNvPr>
          <p:cNvCxnSpPr>
            <a:cxnSpLocks/>
          </p:cNvCxnSpPr>
          <p:nvPr/>
        </p:nvCxnSpPr>
        <p:spPr>
          <a:xfrm>
            <a:off x="8833848" y="3887112"/>
            <a:ext cx="17793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8CD658C-C924-BA47-11AF-17C90AE6E6F5}"/>
              </a:ext>
            </a:extLst>
          </p:cNvPr>
          <p:cNvCxnSpPr>
            <a:cxnSpLocks/>
          </p:cNvCxnSpPr>
          <p:nvPr/>
        </p:nvCxnSpPr>
        <p:spPr>
          <a:xfrm>
            <a:off x="7054492" y="4789526"/>
            <a:ext cx="17793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99993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46537C-197A-8EB1-556C-E1FB03FF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5" y="953719"/>
            <a:ext cx="10893610" cy="4799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71511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746537C-197A-8EB1-556C-E1FB03FF8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95" y="953719"/>
            <a:ext cx="10893610" cy="47998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8F0F913-7611-33CD-0D17-775B71A412A1}"/>
              </a:ext>
            </a:extLst>
          </p:cNvPr>
          <p:cNvSpPr/>
          <p:nvPr/>
        </p:nvSpPr>
        <p:spPr>
          <a:xfrm>
            <a:off x="1257230" y="4717072"/>
            <a:ext cx="480525" cy="43685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ｃ</a:t>
            </a:r>
          </a:p>
        </p:txBody>
      </p:sp>
    </p:spTree>
    <p:extLst>
      <p:ext uri="{BB962C8B-B14F-4D97-AF65-F5344CB8AC3E}">
        <p14:creationId xmlns:p14="http://schemas.microsoft.com/office/powerpoint/2010/main" val="3937481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4FE91F-F26F-50BC-45D3-4AC02182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332943"/>
            <a:ext cx="10498015" cy="6192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5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4FE91F-F26F-50BC-45D3-4AC021825B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92" y="332943"/>
            <a:ext cx="10498015" cy="61921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55FD808-DBAC-898B-E5EC-CBF659862995}"/>
              </a:ext>
            </a:extLst>
          </p:cNvPr>
          <p:cNvSpPr/>
          <p:nvPr/>
        </p:nvSpPr>
        <p:spPr>
          <a:xfrm>
            <a:off x="3792143" y="6059166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57094DC-AA95-F392-4F6A-A016FF464312}"/>
              </a:ext>
            </a:extLst>
          </p:cNvPr>
          <p:cNvSpPr/>
          <p:nvPr/>
        </p:nvSpPr>
        <p:spPr>
          <a:xfrm>
            <a:off x="3690257" y="4136571"/>
            <a:ext cx="6204857" cy="12954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7E0717A-1C8C-8E99-3940-72037215C2D2}"/>
              </a:ext>
            </a:extLst>
          </p:cNvPr>
          <p:cNvSpPr txBox="1"/>
          <p:nvPr/>
        </p:nvSpPr>
        <p:spPr>
          <a:xfrm>
            <a:off x="5421412" y="5431971"/>
            <a:ext cx="42451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未回収分：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300+600+200=1,100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与信の余力：</a:t>
            </a:r>
            <a:r>
              <a:rPr lang="en-US" altLang="ja-JP" sz="2000" b="1" dirty="0">
                <a:solidFill>
                  <a:srgbClr val="0070C0"/>
                </a:solidFill>
              </a:rPr>
              <a:t>3,000-1,100=1,900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3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DB97E0-E2EC-77B2-FB17-0E8D2848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133186"/>
            <a:ext cx="10669489" cy="413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041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DB97E0-E2EC-77B2-FB17-0E8D28480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133186"/>
            <a:ext cx="10669489" cy="41344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ACA085E-1A2E-A6D6-0B7B-043A5F5B9B53}"/>
              </a:ext>
            </a:extLst>
          </p:cNvPr>
          <p:cNvSpPr/>
          <p:nvPr/>
        </p:nvSpPr>
        <p:spPr>
          <a:xfrm>
            <a:off x="6219658" y="481260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2321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C41EBE-490D-F563-455A-AE407476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475460"/>
            <a:ext cx="10917174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84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C41EBE-490D-F563-455A-AE4074761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" y="1475460"/>
            <a:ext cx="10917174" cy="33627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FF2C3F-14C3-E027-91A2-5960C8998B89}"/>
              </a:ext>
            </a:extLst>
          </p:cNvPr>
          <p:cNvSpPr/>
          <p:nvPr/>
        </p:nvSpPr>
        <p:spPr>
          <a:xfrm>
            <a:off x="1310201" y="421389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21AAEE9-D73E-64DB-FA21-66808B157656}"/>
              </a:ext>
            </a:extLst>
          </p:cNvPr>
          <p:cNvCxnSpPr/>
          <p:nvPr/>
        </p:nvCxnSpPr>
        <p:spPr>
          <a:xfrm>
            <a:off x="3450771" y="4669971"/>
            <a:ext cx="117565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1076479-7805-8698-D507-145E19E64EA0}"/>
              </a:ext>
            </a:extLst>
          </p:cNvPr>
          <p:cNvSpPr txBox="1"/>
          <p:nvPr/>
        </p:nvSpPr>
        <p:spPr>
          <a:xfrm>
            <a:off x="1654954" y="2135097"/>
            <a:ext cx="696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正式名称「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行政機関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の保有する情報の公開に関する法律」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589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529C5A-597B-A696-A59D-C7242C8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547285"/>
            <a:ext cx="10669489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09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529C5A-597B-A696-A59D-C7242C8E2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547285"/>
            <a:ext cx="10669489" cy="576342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FB45DF7-274C-C697-16DB-E89DB2DFE3C7}"/>
              </a:ext>
            </a:extLst>
          </p:cNvPr>
          <p:cNvSpPr/>
          <p:nvPr/>
        </p:nvSpPr>
        <p:spPr>
          <a:xfrm>
            <a:off x="1288429" y="211295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896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C2D525-E629-C5C1-18ED-EF33D62E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399293"/>
            <a:ext cx="10307488" cy="1095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2270EDA-5A12-D587-0297-5AA3989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60" y="1535227"/>
            <a:ext cx="7590711" cy="37875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EA97D7-5DF8-E534-5965-57BCE1CB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59" y="5475863"/>
            <a:ext cx="3047570" cy="8487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A5C941-3062-2C94-065E-FAE4BF023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58442"/>
            <a:ext cx="4444431" cy="88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57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D23434-1DD4-AB3F-C2A6-0EB7B256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657931"/>
            <a:ext cx="10602805" cy="317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1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7C2D525-E629-C5C1-18ED-EF33D62E4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399293"/>
            <a:ext cx="10307488" cy="109552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2270EDA-5A12-D587-0297-5AA39898A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60" y="1535227"/>
            <a:ext cx="7590711" cy="378754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5EA97D7-5DF8-E534-5965-57BCE1CB4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5659" y="5475863"/>
            <a:ext cx="3047570" cy="84879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C3A5C941-3062-2C94-065E-FAE4BF023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5458442"/>
            <a:ext cx="4444431" cy="8836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908D0F2-9BA6-49DD-7235-166447E0B5D3}"/>
              </a:ext>
            </a:extLst>
          </p:cNvPr>
          <p:cNvSpPr/>
          <p:nvPr/>
        </p:nvSpPr>
        <p:spPr>
          <a:xfrm>
            <a:off x="6056180" y="590025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6E17AE-6466-E697-C09D-A552263DEA6B}"/>
              </a:ext>
            </a:extLst>
          </p:cNvPr>
          <p:cNvSpPr txBox="1"/>
          <p:nvPr/>
        </p:nvSpPr>
        <p:spPr>
          <a:xfrm>
            <a:off x="4735612" y="1058572"/>
            <a:ext cx="696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Unified Modeling Language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：統一モデリング言語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65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2ED0C0D-D159-C275-2200-DAF62301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1363187"/>
            <a:ext cx="8621328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56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2ED0C0D-D159-C275-2200-DAF623012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1363187"/>
            <a:ext cx="8621328" cy="35437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87677B8-9A3F-845E-CA57-CED3738AC09B}"/>
              </a:ext>
            </a:extLst>
          </p:cNvPr>
          <p:cNvSpPr/>
          <p:nvPr/>
        </p:nvSpPr>
        <p:spPr>
          <a:xfrm>
            <a:off x="2496551" y="4180316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3774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7F160E-3A14-F18B-4188-643C87AE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486357"/>
            <a:ext cx="8516539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91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7F160E-3A14-F18B-4188-643C87AE0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1486357"/>
            <a:ext cx="8516539" cy="32103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F77BE1E-A2AB-672F-10E0-3821A9B801DC}"/>
              </a:ext>
            </a:extLst>
          </p:cNvPr>
          <p:cNvSpPr/>
          <p:nvPr/>
        </p:nvSpPr>
        <p:spPr>
          <a:xfrm>
            <a:off x="2289722" y="409323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9017122-3197-137B-AE75-8F48FBAC499E}"/>
              </a:ext>
            </a:extLst>
          </p:cNvPr>
          <p:cNvSpPr txBox="1"/>
          <p:nvPr/>
        </p:nvSpPr>
        <p:spPr>
          <a:xfrm>
            <a:off x="2532790" y="2005630"/>
            <a:ext cx="69665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Bring Your Own Device</a:t>
            </a:r>
          </a:p>
        </p:txBody>
      </p:sp>
    </p:spTree>
    <p:extLst>
      <p:ext uri="{BB962C8B-B14F-4D97-AF65-F5344CB8AC3E}">
        <p14:creationId xmlns:p14="http://schemas.microsoft.com/office/powerpoint/2010/main" val="15466478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B2A0AA-1AEE-8BD5-A016-50303F99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457481"/>
            <a:ext cx="10698068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389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7B2A0AA-1AEE-8BD5-A016-50303F995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457481"/>
            <a:ext cx="10698068" cy="572532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04B20C3-A854-D460-5E14-EF57C13A33C9}"/>
              </a:ext>
            </a:extLst>
          </p:cNvPr>
          <p:cNvSpPr/>
          <p:nvPr/>
        </p:nvSpPr>
        <p:spPr>
          <a:xfrm>
            <a:off x="1277350" y="2046716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3BC310-E850-05DE-4B6F-2DF72FA6733C}"/>
              </a:ext>
            </a:extLst>
          </p:cNvPr>
          <p:cNvSpPr txBox="1"/>
          <p:nvPr/>
        </p:nvSpPr>
        <p:spPr>
          <a:xfrm>
            <a:off x="7387820" y="3638488"/>
            <a:ext cx="356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第一次産業革命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10C8D04-8F47-37DF-EA99-32C0631C00B7}"/>
              </a:ext>
            </a:extLst>
          </p:cNvPr>
          <p:cNvSpPr txBox="1"/>
          <p:nvPr/>
        </p:nvSpPr>
        <p:spPr>
          <a:xfrm>
            <a:off x="2946448" y="4672631"/>
            <a:ext cx="356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第三次産業革命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838368B-0121-7B9B-D686-AA2217375FCD}"/>
              </a:ext>
            </a:extLst>
          </p:cNvPr>
          <p:cNvSpPr txBox="1"/>
          <p:nvPr/>
        </p:nvSpPr>
        <p:spPr>
          <a:xfrm>
            <a:off x="7583763" y="5695888"/>
            <a:ext cx="35632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第二次産業革命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793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2CD6AC-8D4F-5F0D-13BE-F1410CA3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434647"/>
            <a:ext cx="10583752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807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2CD6AC-8D4F-5F0D-13BE-F1410CA34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1434647"/>
            <a:ext cx="10583752" cy="324847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E6102E1-4A9F-F1E0-9930-4EC43CB9CD02}"/>
              </a:ext>
            </a:extLst>
          </p:cNvPr>
          <p:cNvSpPr/>
          <p:nvPr/>
        </p:nvSpPr>
        <p:spPr>
          <a:xfrm>
            <a:off x="6273893" y="4115002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31D342-BCDF-1BD7-2F5C-9DBD6C2567C2}"/>
              </a:ext>
            </a:extLst>
          </p:cNvPr>
          <p:cNvSpPr txBox="1"/>
          <p:nvPr/>
        </p:nvSpPr>
        <p:spPr>
          <a:xfrm>
            <a:off x="3588706" y="3645318"/>
            <a:ext cx="2104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財務の視点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1704D23-DD63-FA5C-1018-086302828E16}"/>
              </a:ext>
            </a:extLst>
          </p:cNvPr>
          <p:cNvSpPr txBox="1"/>
          <p:nvPr/>
        </p:nvSpPr>
        <p:spPr>
          <a:xfrm>
            <a:off x="8378420" y="3228945"/>
            <a:ext cx="2104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顧客の視点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E6F4F38-2680-1B78-B3CF-1D51E47544A6}"/>
              </a:ext>
            </a:extLst>
          </p:cNvPr>
          <p:cNvSpPr txBox="1"/>
          <p:nvPr/>
        </p:nvSpPr>
        <p:spPr>
          <a:xfrm>
            <a:off x="2086477" y="4580893"/>
            <a:ext cx="2942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学習と成長の視点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9858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B57EE5-FFE4-0C6F-71DF-6260B2AF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212791"/>
            <a:ext cx="10669489" cy="4105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1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D23434-1DD4-AB3F-C2A6-0EB7B256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657931"/>
            <a:ext cx="10602805" cy="3172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C6F8648-0791-36F7-A8C3-02DF1FAEDBF4}"/>
              </a:ext>
            </a:extLst>
          </p:cNvPr>
          <p:cNvSpPr/>
          <p:nvPr/>
        </p:nvSpPr>
        <p:spPr>
          <a:xfrm>
            <a:off x="6298623" y="376259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76262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B57EE5-FFE4-0C6F-71DF-6260B2AF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212791"/>
            <a:ext cx="10669489" cy="41058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1FE5BD3-A8CD-765B-949D-44E4777FCA28}"/>
              </a:ext>
            </a:extLst>
          </p:cNvPr>
          <p:cNvSpPr/>
          <p:nvPr/>
        </p:nvSpPr>
        <p:spPr>
          <a:xfrm>
            <a:off x="1440636" y="385374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3379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775577-3327-27C6-278F-55563A82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692920"/>
            <a:ext cx="10478962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5418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775577-3327-27C6-278F-55563A82B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692920"/>
            <a:ext cx="10478962" cy="521090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72E7A76-EFE8-D83A-F366-E8DC1DCA30A7}"/>
              </a:ext>
            </a:extLst>
          </p:cNvPr>
          <p:cNvSpPr/>
          <p:nvPr/>
        </p:nvSpPr>
        <p:spPr>
          <a:xfrm>
            <a:off x="3846379" y="541615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2BBE0BD-EDC6-A939-3D06-C6BDAC05CF94}"/>
              </a:ext>
            </a:extLst>
          </p:cNvPr>
          <p:cNvSpPr/>
          <p:nvPr/>
        </p:nvSpPr>
        <p:spPr>
          <a:xfrm>
            <a:off x="1698539" y="2899731"/>
            <a:ext cx="6858439" cy="9497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BC30F3D-7FD1-AEA2-7D1B-8D971E9EF4C6}"/>
              </a:ext>
            </a:extLst>
          </p:cNvPr>
          <p:cNvSpPr/>
          <p:nvPr/>
        </p:nvSpPr>
        <p:spPr>
          <a:xfrm>
            <a:off x="1698539" y="4399004"/>
            <a:ext cx="6858439" cy="46589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63708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F1667C-EB52-B012-563B-90AF964D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513943"/>
            <a:ext cx="10431331" cy="583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977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F1667C-EB52-B012-563B-90AF964D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513943"/>
            <a:ext cx="10431331" cy="58301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1F15F70-B324-E4E4-0C3D-A5373EB1DA30}"/>
              </a:ext>
            </a:extLst>
          </p:cNvPr>
          <p:cNvSpPr/>
          <p:nvPr/>
        </p:nvSpPr>
        <p:spPr>
          <a:xfrm>
            <a:off x="1331779" y="2640302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9811D70-0621-C6AC-3B1E-967738635D2D}"/>
              </a:ext>
            </a:extLst>
          </p:cNvPr>
          <p:cNvSpPr txBox="1"/>
          <p:nvPr/>
        </p:nvSpPr>
        <p:spPr>
          <a:xfrm>
            <a:off x="1574847" y="976958"/>
            <a:ext cx="3998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Supply Chain Management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7926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C67AC7-D30D-4916-AF99-F5F90B19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755932"/>
            <a:ext cx="10526594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080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C67AC7-D30D-4916-AF99-F5F90B19A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03" y="755932"/>
            <a:ext cx="10526594" cy="50489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E645427-2329-94C6-2D66-5616D843EC40}"/>
              </a:ext>
            </a:extLst>
          </p:cNvPr>
          <p:cNvSpPr/>
          <p:nvPr/>
        </p:nvSpPr>
        <p:spPr>
          <a:xfrm>
            <a:off x="1299122" y="272738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1E39381-CBD1-A17A-4AD7-E97B175AC663}"/>
              </a:ext>
            </a:extLst>
          </p:cNvPr>
          <p:cNvSpPr txBox="1"/>
          <p:nvPr/>
        </p:nvSpPr>
        <p:spPr>
          <a:xfrm>
            <a:off x="4470447" y="2207044"/>
            <a:ext cx="3998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オプトイン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341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E8FB296-0FD4-1834-916E-359CA80D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0233"/>
            <a:ext cx="1040275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94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E8FB296-0FD4-1834-916E-359CA80DF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890233"/>
            <a:ext cx="10402752" cy="50775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11A1A8E-247D-AB7D-8053-DD2EAE751F98}"/>
              </a:ext>
            </a:extLst>
          </p:cNvPr>
          <p:cNvSpPr/>
          <p:nvPr/>
        </p:nvSpPr>
        <p:spPr>
          <a:xfrm>
            <a:off x="1332356" y="50223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B8599A-6CE5-E98C-14E7-1779F497A3D6}"/>
              </a:ext>
            </a:extLst>
          </p:cNvPr>
          <p:cNvSpPr txBox="1"/>
          <p:nvPr/>
        </p:nvSpPr>
        <p:spPr>
          <a:xfrm>
            <a:off x="8713695" y="1595552"/>
            <a:ext cx="25065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⇒教師無し学習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C274B2D-8015-D58E-AB6C-CEF804AA3DB6}"/>
              </a:ext>
            </a:extLst>
          </p:cNvPr>
          <p:cNvSpPr txBox="1"/>
          <p:nvPr/>
        </p:nvSpPr>
        <p:spPr>
          <a:xfrm>
            <a:off x="8541573" y="3710697"/>
            <a:ext cx="2400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⇒ルールベース</a:t>
            </a:r>
            <a:r>
              <a:rPr lang="en-US" altLang="ja-JP" sz="2000" b="1" dirty="0">
                <a:solidFill>
                  <a:srgbClr val="0070C0"/>
                </a:solidFill>
              </a:rPr>
              <a:t>AI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34E378B-86FD-FE4E-DCBB-464DB243404C}"/>
              </a:ext>
            </a:extLst>
          </p:cNvPr>
          <p:cNvSpPr txBox="1"/>
          <p:nvPr/>
        </p:nvSpPr>
        <p:spPr>
          <a:xfrm>
            <a:off x="7555455" y="4525658"/>
            <a:ext cx="24007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⇒強化学習</a:t>
            </a:r>
          </a:p>
        </p:txBody>
      </p:sp>
    </p:spTree>
    <p:extLst>
      <p:ext uri="{BB962C8B-B14F-4D97-AF65-F5344CB8AC3E}">
        <p14:creationId xmlns:p14="http://schemas.microsoft.com/office/powerpoint/2010/main" val="22190074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3E0BB-1A3B-504B-30B1-69FE401B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323723"/>
            <a:ext cx="10374173" cy="360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4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B17367-2B5D-6080-E6A1-BC1994A3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94" y="1992231"/>
            <a:ext cx="9169812" cy="22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44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53E0BB-1A3B-504B-30B1-69FE401BC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323723"/>
            <a:ext cx="10374173" cy="36009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1C0AC6A-C3D0-B80F-410E-8FEA338B1BD9}"/>
              </a:ext>
            </a:extLst>
          </p:cNvPr>
          <p:cNvSpPr/>
          <p:nvPr/>
        </p:nvSpPr>
        <p:spPr>
          <a:xfrm>
            <a:off x="1430328" y="45082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2317CE-0F42-E15B-E098-0292C55D8F59}"/>
              </a:ext>
            </a:extLst>
          </p:cNvPr>
          <p:cNvSpPr txBox="1"/>
          <p:nvPr/>
        </p:nvSpPr>
        <p:spPr>
          <a:xfrm>
            <a:off x="2606808" y="2985346"/>
            <a:ext cx="29449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Data Flow Diagram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30D355DF-5816-876F-6E2F-EAD04B04A0FE}"/>
              </a:ext>
            </a:extLst>
          </p:cNvPr>
          <p:cNvSpPr/>
          <p:nvPr/>
        </p:nvSpPr>
        <p:spPr>
          <a:xfrm>
            <a:off x="1651554" y="2958394"/>
            <a:ext cx="6747380" cy="43674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83801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3E4F7-68A3-5C5F-AD3F-8CC40E7A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637439"/>
            <a:ext cx="10297962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851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83E4F7-68A3-5C5F-AD3F-8CC40E7A1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19" y="1637439"/>
            <a:ext cx="10297962" cy="258163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1D2785D-BDA6-620F-BE51-5AEADA75EE9F}"/>
              </a:ext>
            </a:extLst>
          </p:cNvPr>
          <p:cNvSpPr/>
          <p:nvPr/>
        </p:nvSpPr>
        <p:spPr>
          <a:xfrm>
            <a:off x="6274471" y="319355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76EA85-0816-A246-AB84-71304C807738}"/>
              </a:ext>
            </a:extLst>
          </p:cNvPr>
          <p:cNvSpPr txBox="1"/>
          <p:nvPr/>
        </p:nvSpPr>
        <p:spPr>
          <a:xfrm>
            <a:off x="2456696" y="3042399"/>
            <a:ext cx="28446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Business Process </a:t>
            </a:r>
            <a:r>
              <a:rPr lang="ja-JP" altLang="en-US" sz="2000" b="1" dirty="0">
                <a:solidFill>
                  <a:srgbClr val="0070C0"/>
                </a:solidFill>
              </a:rPr>
              <a:t>　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</a:t>
            </a:r>
            <a:r>
              <a:rPr lang="en-US" altLang="ja-JP" sz="2000" b="1" dirty="0">
                <a:solidFill>
                  <a:srgbClr val="0070C0"/>
                </a:solidFill>
              </a:rPr>
              <a:t>Reengineering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3393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74DA53-5AD3-BE69-74BB-1F84E4F5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2063384"/>
            <a:ext cx="10307488" cy="19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719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074DA53-5AD3-BE69-74BB-1F84E4F59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56" y="2063384"/>
            <a:ext cx="10307488" cy="199100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D947D71-D941-CD32-F8F8-C4201ABBD70C}"/>
              </a:ext>
            </a:extLst>
          </p:cNvPr>
          <p:cNvSpPr/>
          <p:nvPr/>
        </p:nvSpPr>
        <p:spPr>
          <a:xfrm>
            <a:off x="8691099" y="361614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474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66F379-4BD7-F6AC-1ED7-AF29DD7E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5" y="653743"/>
            <a:ext cx="10507541" cy="1152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BD9709F-EE6A-13F3-1D3B-80BEC7F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85" y="1730229"/>
            <a:ext cx="6184229" cy="37461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BF0BEF-08B2-C27D-30D4-E9D89452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98" y="5552559"/>
            <a:ext cx="8430802" cy="5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28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966F379-4BD7-F6AC-1ED7-AF29DD7E9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315" y="653743"/>
            <a:ext cx="10507541" cy="1152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BD9709F-EE6A-13F3-1D3B-80BEC7F4E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285" y="1730229"/>
            <a:ext cx="6184229" cy="37461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4BF0BEF-08B2-C27D-30D4-E9D894523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398" y="5552559"/>
            <a:ext cx="8430802" cy="51442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92DBFDB-0950-9073-1610-8ECF98BFF71A}"/>
              </a:ext>
            </a:extLst>
          </p:cNvPr>
          <p:cNvSpPr/>
          <p:nvPr/>
        </p:nvSpPr>
        <p:spPr>
          <a:xfrm>
            <a:off x="9115641" y="562874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9AF89BE-AD43-2F9D-A290-B5922E08D570}"/>
              </a:ext>
            </a:extLst>
          </p:cNvPr>
          <p:cNvSpPr txBox="1"/>
          <p:nvPr/>
        </p:nvSpPr>
        <p:spPr>
          <a:xfrm>
            <a:off x="8146652" y="2528972"/>
            <a:ext cx="329020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流動比率</a:t>
            </a:r>
            <a:r>
              <a:rPr lang="en-US" altLang="ja-JP" sz="2000" b="1" dirty="0">
                <a:solidFill>
                  <a:srgbClr val="0070C0"/>
                </a:solidFill>
              </a:rPr>
              <a:t>(%)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=</a:t>
            </a:r>
            <a:r>
              <a:rPr lang="ja-JP" altLang="en-US" sz="2000" b="1" dirty="0">
                <a:solidFill>
                  <a:srgbClr val="0070C0"/>
                </a:solidFill>
              </a:rPr>
              <a:t>流動資産</a:t>
            </a:r>
            <a:r>
              <a:rPr lang="en-US" altLang="ja-JP" sz="2000" b="1" dirty="0">
                <a:solidFill>
                  <a:srgbClr val="0070C0"/>
                </a:solidFill>
              </a:rPr>
              <a:t>/</a:t>
            </a:r>
            <a:r>
              <a:rPr lang="ja-JP" altLang="en-US" sz="2000" b="1" dirty="0">
                <a:solidFill>
                  <a:srgbClr val="0070C0"/>
                </a:solidFill>
              </a:rPr>
              <a:t>流動負債</a:t>
            </a:r>
            <a:r>
              <a:rPr lang="en-US" altLang="ja-JP" sz="2000" b="1" dirty="0">
                <a:solidFill>
                  <a:srgbClr val="0070C0"/>
                </a:solidFill>
              </a:rPr>
              <a:t>×100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=3,000/1,500×100</a:t>
            </a:r>
          </a:p>
          <a:p>
            <a:r>
              <a:rPr lang="en-US" altLang="ja-JP" sz="2000" b="1" dirty="0">
                <a:solidFill>
                  <a:srgbClr val="0070C0"/>
                </a:solidFill>
              </a:rPr>
              <a:t>=200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68CD6A7-7DC5-8EFF-C02F-80FFEB29AAE3}"/>
              </a:ext>
            </a:extLst>
          </p:cNvPr>
          <p:cNvSpPr/>
          <p:nvPr/>
        </p:nvSpPr>
        <p:spPr>
          <a:xfrm>
            <a:off x="2057401" y="2528972"/>
            <a:ext cx="5915082" cy="44282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1491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ECC2F6-6D8C-D73C-42E4-8F7E861B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597667"/>
            <a:ext cx="10412278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FECC2F6-6D8C-D73C-42E4-8F7E861BA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597667"/>
            <a:ext cx="10412278" cy="52490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FE62246-79DE-9EC9-7C89-1C182940CCC1}"/>
              </a:ext>
            </a:extLst>
          </p:cNvPr>
          <p:cNvSpPr/>
          <p:nvPr/>
        </p:nvSpPr>
        <p:spPr>
          <a:xfrm>
            <a:off x="1430327" y="17316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27961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8CCA7A-0417-AAE6-5973-A9F970B8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02" y="1519699"/>
            <a:ext cx="772585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B17367-2B5D-6080-E6A1-BC1994A38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94" y="1992231"/>
            <a:ext cx="9169812" cy="223653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46A2E1A-634E-5C1D-1A66-EF9ACCFAF907}"/>
              </a:ext>
            </a:extLst>
          </p:cNvPr>
          <p:cNvSpPr/>
          <p:nvPr/>
        </p:nvSpPr>
        <p:spPr>
          <a:xfrm>
            <a:off x="1901283" y="3779245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0225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8CCA7A-0417-AAE6-5973-A9F970B8C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02" y="1519699"/>
            <a:ext cx="7725853" cy="31436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DE51F9B-4640-69B1-83BC-520586E90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002" y="1122588"/>
            <a:ext cx="2898598" cy="461282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DF18933-A0CD-CAD5-27BA-9E12CEE58A5E}"/>
              </a:ext>
            </a:extLst>
          </p:cNvPr>
          <p:cNvSpPr/>
          <p:nvPr/>
        </p:nvSpPr>
        <p:spPr>
          <a:xfrm>
            <a:off x="1495641" y="32262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7C23A0A-DA43-B6D2-3318-EDBDD089B003}"/>
              </a:ext>
            </a:extLst>
          </p:cNvPr>
          <p:cNvSpPr/>
          <p:nvPr/>
        </p:nvSpPr>
        <p:spPr>
          <a:xfrm>
            <a:off x="8496002" y="2859243"/>
            <a:ext cx="2898598" cy="40558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5B506878-34FD-280F-89BC-634E9E7B7CFC}"/>
              </a:ext>
            </a:extLst>
          </p:cNvPr>
          <p:cNvCxnSpPr/>
          <p:nvPr/>
        </p:nvCxnSpPr>
        <p:spPr>
          <a:xfrm flipH="1">
            <a:off x="7206343" y="3080657"/>
            <a:ext cx="1289659" cy="261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0404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A7A3DE-E38A-1BDC-5710-6D5BD92F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755812"/>
            <a:ext cx="10440857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90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A7A3DE-E38A-1BDC-5710-6D5BD92F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71" y="1755812"/>
            <a:ext cx="10440857" cy="271500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83FFE36-826D-D1D2-F15E-E54F23813940}"/>
              </a:ext>
            </a:extLst>
          </p:cNvPr>
          <p:cNvSpPr/>
          <p:nvPr/>
        </p:nvSpPr>
        <p:spPr>
          <a:xfrm>
            <a:off x="8723755" y="387935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D1D3F2B-02A6-3643-CD8D-BC8642B39F52}"/>
              </a:ext>
            </a:extLst>
          </p:cNvPr>
          <p:cNvCxnSpPr/>
          <p:nvPr/>
        </p:nvCxnSpPr>
        <p:spPr>
          <a:xfrm>
            <a:off x="9166205" y="2775857"/>
            <a:ext cx="20351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6B37432-FE69-5B6C-B2AE-F31160361AC8}"/>
              </a:ext>
            </a:extLst>
          </p:cNvPr>
          <p:cNvCxnSpPr>
            <a:cxnSpLocks/>
          </p:cNvCxnSpPr>
          <p:nvPr/>
        </p:nvCxnSpPr>
        <p:spPr>
          <a:xfrm>
            <a:off x="1546205" y="3309257"/>
            <a:ext cx="219848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7326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666287-D61A-951E-D529-2B08EFE6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556811"/>
            <a:ext cx="10412278" cy="574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971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666287-D61A-951E-D529-2B08EFE6D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861" y="556811"/>
            <a:ext cx="10412278" cy="574437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247EE43-1495-3EB4-373D-2AEADDD57FDB}"/>
              </a:ext>
            </a:extLst>
          </p:cNvPr>
          <p:cNvSpPr/>
          <p:nvPr/>
        </p:nvSpPr>
        <p:spPr>
          <a:xfrm>
            <a:off x="6307126" y="39882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23BC939-ED26-401B-4D58-82E43129E1A0}"/>
              </a:ext>
            </a:extLst>
          </p:cNvPr>
          <p:cNvSpPr txBox="1"/>
          <p:nvPr/>
        </p:nvSpPr>
        <p:spPr>
          <a:xfrm>
            <a:off x="3238148" y="1672345"/>
            <a:ext cx="32902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コンカレント：同時並行</a:t>
            </a:r>
          </a:p>
        </p:txBody>
      </p:sp>
    </p:spTree>
    <p:extLst>
      <p:ext uri="{BB962C8B-B14F-4D97-AF65-F5344CB8AC3E}">
        <p14:creationId xmlns:p14="http://schemas.microsoft.com/office/powerpoint/2010/main" val="33360087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574FE4-4B78-3723-7352-4611579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1476155"/>
            <a:ext cx="10393225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856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2574FE4-4B78-3723-7352-4611579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387" y="1476155"/>
            <a:ext cx="10393225" cy="31436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C2EC3DF-6B24-B188-6F23-25FB9B4E18EA}"/>
              </a:ext>
            </a:extLst>
          </p:cNvPr>
          <p:cNvSpPr/>
          <p:nvPr/>
        </p:nvSpPr>
        <p:spPr>
          <a:xfrm>
            <a:off x="1419440" y="358543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5816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8E630-3C4D-3F0A-3946-82DDFBB0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357730"/>
            <a:ext cx="10488489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279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8E630-3C4D-3F0A-3946-82DDFBB09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357730"/>
            <a:ext cx="10488489" cy="377242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4BC1C73-4557-F079-EF06-E6AE9569A1A6}"/>
              </a:ext>
            </a:extLst>
          </p:cNvPr>
          <p:cNvSpPr/>
          <p:nvPr/>
        </p:nvSpPr>
        <p:spPr>
          <a:xfrm>
            <a:off x="1375898" y="399909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74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CB5F7-5F26-59B4-0421-45184379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818419"/>
            <a:ext cx="10488489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59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F1C5DB-0837-09A3-B0EE-2811FB30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686981"/>
            <a:ext cx="1071712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6083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BCB5F7-5F26-59B4-0421-451843799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1818419"/>
            <a:ext cx="10488489" cy="252447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40AE913-513F-F971-64E7-756B11F7BADA}"/>
              </a:ext>
            </a:extLst>
          </p:cNvPr>
          <p:cNvSpPr/>
          <p:nvPr/>
        </p:nvSpPr>
        <p:spPr>
          <a:xfrm>
            <a:off x="3836070" y="39046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96E43E1-BBA8-6591-F0EC-C546E1DC3D99}"/>
              </a:ext>
            </a:extLst>
          </p:cNvPr>
          <p:cNvSpPr txBox="1"/>
          <p:nvPr/>
        </p:nvSpPr>
        <p:spPr>
          <a:xfrm>
            <a:off x="1255995" y="4542830"/>
            <a:ext cx="1035906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IoT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Internet of Things</a:t>
            </a:r>
            <a:r>
              <a:rPr lang="ja-JP" altLang="en-US" sz="2000" b="1" dirty="0">
                <a:solidFill>
                  <a:srgbClr val="0070C0"/>
                </a:solidFill>
              </a:rPr>
              <a:t>）：モノのインターネット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en-US" altLang="ja-JP" sz="2000" b="1" dirty="0">
                <a:solidFill>
                  <a:srgbClr val="0070C0"/>
                </a:solidFill>
              </a:rPr>
              <a:t>PoC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Proof of Concept</a:t>
            </a:r>
            <a:r>
              <a:rPr lang="ja-JP" altLang="en-US" sz="2000" b="1" dirty="0">
                <a:solidFill>
                  <a:srgbClr val="0070C0"/>
                </a:solidFill>
              </a:rPr>
              <a:t>）：概念検証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en-US" altLang="ja-JP" sz="2000" b="1" dirty="0" err="1">
                <a:solidFill>
                  <a:srgbClr val="0070C0"/>
                </a:solidFill>
              </a:rPr>
              <a:t>SoE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System of Engagement</a:t>
            </a:r>
            <a:r>
              <a:rPr lang="ja-JP" altLang="en-US" sz="2000" b="1" dirty="0">
                <a:solidFill>
                  <a:srgbClr val="0070C0"/>
                </a:solidFill>
              </a:rPr>
              <a:t>）：エンゲージメントのためのシステム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en-US" altLang="ja-JP" sz="2000" b="1" dirty="0" err="1">
                <a:solidFill>
                  <a:srgbClr val="0070C0"/>
                </a:solidFill>
              </a:rPr>
              <a:t>SoR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System of Record</a:t>
            </a:r>
            <a:r>
              <a:rPr lang="ja-JP" altLang="en-US" sz="2000" b="1" dirty="0">
                <a:solidFill>
                  <a:srgbClr val="0070C0"/>
                </a:solidFill>
              </a:rPr>
              <a:t>）：業務に関するさまざまなデータを記録するためのシステム</a:t>
            </a:r>
          </a:p>
        </p:txBody>
      </p:sp>
    </p:spTree>
    <p:extLst>
      <p:ext uri="{BB962C8B-B14F-4D97-AF65-F5344CB8AC3E}">
        <p14:creationId xmlns:p14="http://schemas.microsoft.com/office/powerpoint/2010/main" val="7745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8D7645-CC8E-D4B0-6600-1B81B728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048112"/>
            <a:ext cx="10879068" cy="454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588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8D7645-CC8E-D4B0-6600-1B81B7288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66" y="1048112"/>
            <a:ext cx="10879068" cy="454405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7F26D8F-7D1F-3543-E9D4-927AF6D598EB}"/>
              </a:ext>
            </a:extLst>
          </p:cNvPr>
          <p:cNvSpPr/>
          <p:nvPr/>
        </p:nvSpPr>
        <p:spPr>
          <a:xfrm>
            <a:off x="1299698" y="20758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573640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19BD51-E6CD-8324-112B-86E1734B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542522"/>
            <a:ext cx="10545647" cy="577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75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19BD51-E6CD-8324-112B-86E1734BA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176" y="542522"/>
            <a:ext cx="10545647" cy="577295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1C821CB-A25D-0298-EE17-FA2EDF7BBB83}"/>
              </a:ext>
            </a:extLst>
          </p:cNvPr>
          <p:cNvSpPr/>
          <p:nvPr/>
        </p:nvSpPr>
        <p:spPr>
          <a:xfrm>
            <a:off x="1354127" y="471019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53923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21179D-FA9B-A1DF-E070-9E584E6C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947412"/>
            <a:ext cx="10583752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80230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21179D-FA9B-A1DF-E070-9E584E6CC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947412"/>
            <a:ext cx="10583752" cy="465837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C143D16-4993-BE4A-AF44-9809C804995F}"/>
              </a:ext>
            </a:extLst>
          </p:cNvPr>
          <p:cNvSpPr/>
          <p:nvPr/>
        </p:nvSpPr>
        <p:spPr>
          <a:xfrm>
            <a:off x="1332355" y="45904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44C6FC1-3EDA-434E-82C5-2F7DA8F7D1DE}"/>
              </a:ext>
            </a:extLst>
          </p:cNvPr>
          <p:cNvSpPr txBox="1"/>
          <p:nvPr/>
        </p:nvSpPr>
        <p:spPr>
          <a:xfrm>
            <a:off x="4416125" y="2546941"/>
            <a:ext cx="2844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⇒テスト駆動開発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097F99E-734B-D4B4-97A6-ABACD4F84609}"/>
              </a:ext>
            </a:extLst>
          </p:cNvPr>
          <p:cNvSpPr txBox="1"/>
          <p:nvPr/>
        </p:nvSpPr>
        <p:spPr>
          <a:xfrm>
            <a:off x="4826077" y="3570375"/>
            <a:ext cx="2844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⇒ペアプログラミング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0F3AC01-199A-3DA3-0196-6ACD009F3CAC}"/>
              </a:ext>
            </a:extLst>
          </p:cNvPr>
          <p:cNvSpPr txBox="1"/>
          <p:nvPr/>
        </p:nvSpPr>
        <p:spPr>
          <a:xfrm>
            <a:off x="8211535" y="4343815"/>
            <a:ext cx="2844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⇒リファクタリング</a:t>
            </a:r>
          </a:p>
        </p:txBody>
      </p:sp>
    </p:spTree>
    <p:extLst>
      <p:ext uri="{BB962C8B-B14F-4D97-AF65-F5344CB8AC3E}">
        <p14:creationId xmlns:p14="http://schemas.microsoft.com/office/powerpoint/2010/main" val="20384907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89CB1C-FF9D-0D35-6BBF-AA33A1A3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763019"/>
            <a:ext cx="10478962" cy="48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8658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389CB1C-FF9D-0D35-6BBF-AA33A1A3A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519" y="763019"/>
            <a:ext cx="10478962" cy="489653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08B3986-9862-0F27-9B01-FE6C44BC409F}"/>
              </a:ext>
            </a:extLst>
          </p:cNvPr>
          <p:cNvSpPr/>
          <p:nvPr/>
        </p:nvSpPr>
        <p:spPr>
          <a:xfrm>
            <a:off x="1441212" y="349099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17023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EA8291-C43A-79A4-677C-02605720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728981"/>
            <a:ext cx="10602805" cy="518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9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F1C5DB-0837-09A3-B0EE-2811FB30A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686981"/>
            <a:ext cx="10717121" cy="32580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D06CC56-7B42-AA02-FB6D-EFE93FF772E5}"/>
              </a:ext>
            </a:extLst>
          </p:cNvPr>
          <p:cNvSpPr/>
          <p:nvPr/>
        </p:nvSpPr>
        <p:spPr>
          <a:xfrm>
            <a:off x="1274559" y="3830615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310197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EA8291-C43A-79A4-677C-026057202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728981"/>
            <a:ext cx="10602805" cy="518232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5ADAA65-690F-3FD3-ABBB-CBBC23767638}"/>
              </a:ext>
            </a:extLst>
          </p:cNvPr>
          <p:cNvSpPr/>
          <p:nvPr/>
        </p:nvSpPr>
        <p:spPr>
          <a:xfrm>
            <a:off x="1430326" y="387199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B32671-FE45-361A-39F9-D479F3CDEE37}"/>
              </a:ext>
            </a:extLst>
          </p:cNvPr>
          <p:cNvSpPr txBox="1"/>
          <p:nvPr/>
        </p:nvSpPr>
        <p:spPr>
          <a:xfrm>
            <a:off x="3142496" y="2372769"/>
            <a:ext cx="2844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lang="en-US" altLang="ja-JP" sz="2000" b="1" dirty="0">
                <a:solidFill>
                  <a:srgbClr val="0070C0"/>
                </a:solidFill>
              </a:rPr>
              <a:t>ITIL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B7F0A22-0266-D3B9-1D3D-D7400A8DACFE}"/>
              </a:ext>
            </a:extLst>
          </p:cNvPr>
          <p:cNvSpPr txBox="1"/>
          <p:nvPr/>
        </p:nvSpPr>
        <p:spPr>
          <a:xfrm>
            <a:off x="7649182" y="3429000"/>
            <a:ext cx="28446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⇒共通フレーム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8B9CB1-CFA5-D504-2FA4-056CB4FDB6BB}"/>
              </a:ext>
            </a:extLst>
          </p:cNvPr>
          <p:cNvSpPr txBox="1"/>
          <p:nvPr/>
        </p:nvSpPr>
        <p:spPr>
          <a:xfrm>
            <a:off x="5374068" y="5429354"/>
            <a:ext cx="37808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⇒プロジェクトマネジメント</a:t>
            </a:r>
          </a:p>
        </p:txBody>
      </p:sp>
    </p:spTree>
    <p:extLst>
      <p:ext uri="{BB962C8B-B14F-4D97-AF65-F5344CB8AC3E}">
        <p14:creationId xmlns:p14="http://schemas.microsoft.com/office/powerpoint/2010/main" val="2235481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407FF-1409-E1CB-8445-68E4306E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111266"/>
            <a:ext cx="10421804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6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6407FF-1409-E1CB-8445-68E4306E3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111266"/>
            <a:ext cx="10421804" cy="43154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7D74DD3-6C62-6C61-C890-3FB17ADF3CF6}"/>
              </a:ext>
            </a:extLst>
          </p:cNvPr>
          <p:cNvSpPr/>
          <p:nvPr/>
        </p:nvSpPr>
        <p:spPr>
          <a:xfrm>
            <a:off x="1386783" y="375225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7DCE440-D42B-0996-2D25-501B54F84A61}"/>
              </a:ext>
            </a:extLst>
          </p:cNvPr>
          <p:cNvSpPr txBox="1"/>
          <p:nvPr/>
        </p:nvSpPr>
        <p:spPr>
          <a:xfrm>
            <a:off x="4924049" y="4324794"/>
            <a:ext cx="6037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Surge</a:t>
            </a:r>
            <a:r>
              <a:rPr lang="ja-JP" altLang="en-US" sz="2000" b="1" dirty="0">
                <a:solidFill>
                  <a:srgbClr val="0070C0"/>
                </a:solidFill>
              </a:rPr>
              <a:t>：電子機器などを損傷する電圧の急激な上昇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1606B2F-941A-A166-766B-667DE73DC696}"/>
              </a:ext>
            </a:extLst>
          </p:cNvPr>
          <p:cNvCxnSpPr>
            <a:cxnSpLocks/>
          </p:cNvCxnSpPr>
          <p:nvPr/>
        </p:nvCxnSpPr>
        <p:spPr>
          <a:xfrm>
            <a:off x="1981200" y="4157839"/>
            <a:ext cx="75111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EE59C7B-5BD4-8DFC-4D66-35CFEE349B8C}"/>
              </a:ext>
            </a:extLst>
          </p:cNvPr>
          <p:cNvCxnSpPr>
            <a:cxnSpLocks/>
          </p:cNvCxnSpPr>
          <p:nvPr/>
        </p:nvCxnSpPr>
        <p:spPr>
          <a:xfrm>
            <a:off x="8980714" y="2133096"/>
            <a:ext cx="19812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94654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7AE233-5107-7422-9FD4-1C1105B0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36" y="1605611"/>
            <a:ext cx="9161528" cy="284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47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7AE233-5107-7422-9FD4-1C1105B06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36" y="1605611"/>
            <a:ext cx="9161528" cy="284123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AEE0315-82F6-7A92-1C6A-22F3E6FABC0F}"/>
              </a:ext>
            </a:extLst>
          </p:cNvPr>
          <p:cNvSpPr/>
          <p:nvPr/>
        </p:nvSpPr>
        <p:spPr>
          <a:xfrm>
            <a:off x="1996383" y="34290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15B14C5-F412-83C5-A6EB-88085CB05B0A}"/>
              </a:ext>
            </a:extLst>
          </p:cNvPr>
          <p:cNvSpPr txBox="1"/>
          <p:nvPr/>
        </p:nvSpPr>
        <p:spPr>
          <a:xfrm>
            <a:off x="7286250" y="3188251"/>
            <a:ext cx="37518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solidFill>
                  <a:srgbClr val="0070C0"/>
                </a:solidFill>
              </a:rPr>
              <a:t>Rapid Application Development</a:t>
            </a:r>
          </a:p>
          <a:p>
            <a:r>
              <a:rPr lang="ja-JP" altLang="en-US" b="1" dirty="0">
                <a:solidFill>
                  <a:srgbClr val="0070C0"/>
                </a:solidFill>
              </a:rPr>
              <a:t>高速アプリケーション開発</a:t>
            </a:r>
          </a:p>
        </p:txBody>
      </p:sp>
    </p:spTree>
    <p:extLst>
      <p:ext uri="{BB962C8B-B14F-4D97-AF65-F5344CB8AC3E}">
        <p14:creationId xmlns:p14="http://schemas.microsoft.com/office/powerpoint/2010/main" val="35248966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341897-BA62-EC86-3D57-2EFCC0D1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42" y="787663"/>
            <a:ext cx="7459116" cy="552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661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2341897-BA62-EC86-3D57-2EFCC0D1D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6442" y="787663"/>
            <a:ext cx="7459116" cy="552527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F8D6CEC-E330-FA13-602E-01A0646F7D2C}"/>
              </a:ext>
            </a:extLst>
          </p:cNvPr>
          <p:cNvSpPr/>
          <p:nvPr/>
        </p:nvSpPr>
        <p:spPr>
          <a:xfrm>
            <a:off x="7821056" y="590659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23455FE-8359-5065-4F82-6323C564CCB4}"/>
              </a:ext>
            </a:extLst>
          </p:cNvPr>
          <p:cNvSpPr txBox="1"/>
          <p:nvPr/>
        </p:nvSpPr>
        <p:spPr>
          <a:xfrm>
            <a:off x="8443873" y="2222538"/>
            <a:ext cx="351848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Noto Sans JP"/>
              </a:rPr>
              <a:t>A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C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D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5+5+10=</a:t>
            </a:r>
            <a:r>
              <a:rPr lang="en-US" altLang="ja-JP" sz="2400" dirty="0">
                <a:solidFill>
                  <a:srgbClr val="FF0000"/>
                </a:solidFill>
                <a:latin typeface="Noto Sans JP"/>
              </a:rPr>
              <a:t>20</a:t>
            </a:r>
          </a:p>
          <a:p>
            <a:r>
              <a:rPr lang="en-US" altLang="ja-JP" sz="2400" dirty="0">
                <a:latin typeface="Noto Sans JP"/>
              </a:rPr>
              <a:t>A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C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E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5+5+4+4=18</a:t>
            </a:r>
            <a:endParaRPr lang="en-US" altLang="ja-JP" sz="2400" dirty="0">
              <a:solidFill>
                <a:srgbClr val="FF0000"/>
              </a:solidFill>
              <a:latin typeface="Noto Sans JP"/>
            </a:endParaRP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D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10+10=</a:t>
            </a:r>
            <a:r>
              <a:rPr lang="en-US" altLang="ja-JP" sz="2400" dirty="0">
                <a:solidFill>
                  <a:srgbClr val="FF0000"/>
                </a:solidFill>
                <a:latin typeface="Noto Sans JP"/>
              </a:rPr>
              <a:t>20</a:t>
            </a: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E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10+4+4=18</a:t>
            </a:r>
          </a:p>
          <a:p>
            <a:endParaRPr lang="en-US" altLang="ja-JP" sz="2400" b="1" dirty="0">
              <a:latin typeface="Noto Sans JP"/>
            </a:endParaRPr>
          </a:p>
          <a:p>
            <a:r>
              <a:rPr lang="en-US" altLang="ja-JP" sz="2400" b="1" dirty="0">
                <a:latin typeface="Noto Sans JP"/>
              </a:rPr>
              <a:t>D</a:t>
            </a:r>
            <a:r>
              <a:rPr lang="ja-JP" altLang="en-US" sz="2400" b="1" dirty="0">
                <a:latin typeface="Noto Sans JP"/>
              </a:rPr>
              <a:t>：</a:t>
            </a:r>
            <a:r>
              <a:rPr lang="en-US" altLang="ja-JP" sz="2400" b="1" dirty="0">
                <a:latin typeface="Noto Sans JP"/>
              </a:rPr>
              <a:t>10</a:t>
            </a:r>
            <a:r>
              <a:rPr lang="ja-JP" altLang="en-US" sz="2400" b="1" dirty="0">
                <a:latin typeface="Noto Sans JP"/>
              </a:rPr>
              <a:t>日</a:t>
            </a:r>
            <a:r>
              <a:rPr lang="en-US" altLang="ja-JP" sz="2400" b="1" dirty="0">
                <a:latin typeface="Noto Sans JP"/>
              </a:rPr>
              <a:t>×20</a:t>
            </a:r>
            <a:r>
              <a:rPr lang="ja-JP" altLang="en-US" sz="2400" b="1" dirty="0">
                <a:latin typeface="Noto Sans JP"/>
              </a:rPr>
              <a:t>人</a:t>
            </a:r>
            <a:r>
              <a:rPr lang="en-US" altLang="ja-JP" sz="2400" b="1" dirty="0">
                <a:latin typeface="Noto Sans JP"/>
              </a:rPr>
              <a:t>=200</a:t>
            </a:r>
            <a:r>
              <a:rPr lang="ja-JP" altLang="en-US" sz="2400" b="1" dirty="0">
                <a:latin typeface="Noto Sans JP"/>
              </a:rPr>
              <a:t>人日</a:t>
            </a:r>
            <a:endParaRPr lang="en-US" altLang="ja-JP" sz="2400" b="1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　  </a:t>
            </a:r>
            <a:r>
              <a:rPr lang="en-US" altLang="ja-JP" sz="2400" b="1" dirty="0">
                <a:latin typeface="Noto Sans JP"/>
              </a:rPr>
              <a:t>200</a:t>
            </a:r>
            <a:r>
              <a:rPr lang="ja-JP" altLang="en-US" sz="2400" b="1" dirty="0">
                <a:latin typeface="Noto Sans JP"/>
              </a:rPr>
              <a:t>人日</a:t>
            </a:r>
            <a:r>
              <a:rPr lang="en-US" altLang="ja-JP" sz="2400" b="1" dirty="0">
                <a:latin typeface="Noto Sans JP"/>
              </a:rPr>
              <a:t>/8</a:t>
            </a:r>
            <a:r>
              <a:rPr lang="ja-JP" altLang="en-US" sz="2400" b="1" dirty="0">
                <a:latin typeface="Noto Sans JP"/>
              </a:rPr>
              <a:t>日</a:t>
            </a:r>
            <a:r>
              <a:rPr lang="en-US" altLang="ja-JP" sz="2400" b="1" dirty="0">
                <a:latin typeface="Noto Sans JP"/>
              </a:rPr>
              <a:t>=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25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人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6626588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DC27FE-17C1-C7D1-C26D-FBD6DD2A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866417"/>
            <a:ext cx="1063138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425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ADC27FE-17C1-C7D1-C26D-FBD6DD2AC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08" y="866417"/>
            <a:ext cx="10631384" cy="51251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E9C4D9-91FC-C3B3-4DC6-2C2888E489A9}"/>
              </a:ext>
            </a:extLst>
          </p:cNvPr>
          <p:cNvSpPr/>
          <p:nvPr/>
        </p:nvSpPr>
        <p:spPr>
          <a:xfrm>
            <a:off x="1443116" y="55860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D68BBAB-91F0-2BB7-7EF7-BC15A10DD963}"/>
              </a:ext>
            </a:extLst>
          </p:cNvPr>
          <p:cNvSpPr txBox="1"/>
          <p:nvPr/>
        </p:nvSpPr>
        <p:spPr>
          <a:xfrm>
            <a:off x="4592579" y="3028889"/>
            <a:ext cx="2020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⇒問題管理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31206F4-FA77-71C0-216F-D28BA7B1FB4A}"/>
              </a:ext>
            </a:extLst>
          </p:cNvPr>
          <p:cNvSpPr txBox="1"/>
          <p:nvPr/>
        </p:nvSpPr>
        <p:spPr>
          <a:xfrm>
            <a:off x="5249039" y="4087265"/>
            <a:ext cx="2020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⇒変更管理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A3A5263-3AFE-371B-DCBA-087531AAB662}"/>
              </a:ext>
            </a:extLst>
          </p:cNvPr>
          <p:cNvSpPr txBox="1"/>
          <p:nvPr/>
        </p:nvSpPr>
        <p:spPr>
          <a:xfrm>
            <a:off x="3076199" y="5128740"/>
            <a:ext cx="18158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⇒構成管理</a:t>
            </a:r>
          </a:p>
        </p:txBody>
      </p:sp>
    </p:spTree>
    <p:extLst>
      <p:ext uri="{BB962C8B-B14F-4D97-AF65-F5344CB8AC3E}">
        <p14:creationId xmlns:p14="http://schemas.microsoft.com/office/powerpoint/2010/main" val="37787500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5201C4-9255-37D0-9AC0-F99B4E52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532344"/>
            <a:ext cx="8945223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508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F1744A-CEBF-681D-E8F2-CC5A7F6EF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1182834"/>
            <a:ext cx="10717121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84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5201C4-9255-37D0-9AC0-F99B4E52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388" y="1532344"/>
            <a:ext cx="8945223" cy="32675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134CE91-3659-327C-7176-44D5EC91139A}"/>
              </a:ext>
            </a:extLst>
          </p:cNvPr>
          <p:cNvSpPr/>
          <p:nvPr/>
        </p:nvSpPr>
        <p:spPr>
          <a:xfrm>
            <a:off x="2220356" y="426012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右中かっこ 3">
            <a:extLst>
              <a:ext uri="{FF2B5EF4-FFF2-40B4-BE49-F238E27FC236}">
                <a16:creationId xmlns:a16="http://schemas.microsoft.com/office/drawing/2014/main" id="{1085C2E6-234F-2EEC-588A-85365E76501D}"/>
              </a:ext>
            </a:extLst>
          </p:cNvPr>
          <p:cNvSpPr/>
          <p:nvPr/>
        </p:nvSpPr>
        <p:spPr>
          <a:xfrm>
            <a:off x="8321040" y="2880360"/>
            <a:ext cx="194310" cy="122301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F471E01-24F1-2E45-BAEB-471F9FD66CFE}"/>
              </a:ext>
            </a:extLst>
          </p:cNvPr>
          <p:cNvSpPr txBox="1"/>
          <p:nvPr/>
        </p:nvSpPr>
        <p:spPr>
          <a:xfrm>
            <a:off x="8538209" y="3076366"/>
            <a:ext cx="240601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ホワイト</a:t>
            </a:r>
            <a:endParaRPr lang="en-US" altLang="ja-JP" sz="2400" b="1" dirty="0">
              <a:solidFill>
                <a:srgbClr val="0070C0"/>
              </a:solidFill>
            </a:endParaRPr>
          </a:p>
          <a:p>
            <a:r>
              <a:rPr lang="ja-JP" altLang="en-US" sz="2400" b="1" dirty="0">
                <a:solidFill>
                  <a:srgbClr val="0070C0"/>
                </a:solidFill>
              </a:rPr>
              <a:t>ボックステスト</a:t>
            </a:r>
          </a:p>
        </p:txBody>
      </p:sp>
    </p:spTree>
    <p:extLst>
      <p:ext uri="{BB962C8B-B14F-4D97-AF65-F5344CB8AC3E}">
        <p14:creationId xmlns:p14="http://schemas.microsoft.com/office/powerpoint/2010/main" val="304172874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88E557-043E-1EDC-2589-2D55E9E0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968054"/>
            <a:ext cx="10469436" cy="4591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5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188E557-043E-1EDC-2589-2D55E9E0D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282" y="968054"/>
            <a:ext cx="10469436" cy="45916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E1706EA-1F65-0ED4-767A-4DCFDD7599D4}"/>
              </a:ext>
            </a:extLst>
          </p:cNvPr>
          <p:cNvSpPr/>
          <p:nvPr/>
        </p:nvSpPr>
        <p:spPr>
          <a:xfrm>
            <a:off x="3820556" y="511987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EE896C9-7236-9A0F-D7CE-358967749BD4}"/>
              </a:ext>
            </a:extLst>
          </p:cNvPr>
          <p:cNvSpPr/>
          <p:nvPr/>
        </p:nvSpPr>
        <p:spPr>
          <a:xfrm>
            <a:off x="1654084" y="2489199"/>
            <a:ext cx="6033649" cy="5700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5F562C3D-7FDC-DE00-34D5-2CE2FE514DB3}"/>
              </a:ext>
            </a:extLst>
          </p:cNvPr>
          <p:cNvSpPr/>
          <p:nvPr/>
        </p:nvSpPr>
        <p:spPr>
          <a:xfrm>
            <a:off x="1654084" y="4069039"/>
            <a:ext cx="7072227" cy="5113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5195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70DD36-746F-FFBF-7BE8-3D7ACA26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714968"/>
            <a:ext cx="10669489" cy="5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6019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70DD36-746F-FFBF-7BE8-3D7ACA26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714968"/>
            <a:ext cx="10669489" cy="515374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B4041FC-84F9-055B-E376-10FBE024AB3B}"/>
              </a:ext>
            </a:extLst>
          </p:cNvPr>
          <p:cNvSpPr/>
          <p:nvPr/>
        </p:nvSpPr>
        <p:spPr>
          <a:xfrm>
            <a:off x="1328816" y="386257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811680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2C6021-E3BF-7CFE-237B-13C7A905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2" y="936941"/>
            <a:ext cx="10650436" cy="45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5503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52C6021-E3BF-7CFE-237B-13C7A9057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82" y="936941"/>
            <a:ext cx="10650436" cy="4572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714843D-3826-D315-DE41-9F9D29810A7C}"/>
              </a:ext>
            </a:extLst>
          </p:cNvPr>
          <p:cNvSpPr/>
          <p:nvPr/>
        </p:nvSpPr>
        <p:spPr>
          <a:xfrm>
            <a:off x="1408826" y="405688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36563A9-8F85-012F-9DE8-64483683A0AE}"/>
              </a:ext>
            </a:extLst>
          </p:cNvPr>
          <p:cNvSpPr txBox="1"/>
          <p:nvPr/>
        </p:nvSpPr>
        <p:spPr>
          <a:xfrm>
            <a:off x="8926829" y="4056883"/>
            <a:ext cx="24060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⇒特性要因図</a:t>
            </a:r>
            <a:endParaRPr lang="en-US" altLang="ja-JP" sz="2400" b="1" dirty="0">
              <a:solidFill>
                <a:srgbClr val="0070C0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94FF465F-01A6-9514-64A7-7500C762BDC2}"/>
              </a:ext>
            </a:extLst>
          </p:cNvPr>
          <p:cNvCxnSpPr>
            <a:cxnSpLocks/>
          </p:cNvCxnSpPr>
          <p:nvPr/>
        </p:nvCxnSpPr>
        <p:spPr>
          <a:xfrm>
            <a:off x="3943350" y="4462465"/>
            <a:ext cx="147447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0615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F83A5F-426E-CC3B-0330-EBC7A792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78" y="1352332"/>
            <a:ext cx="10450383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954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F83A5F-426E-CC3B-0330-EBC7A792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78" y="1352332"/>
            <a:ext cx="10450383" cy="31246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38D3475-F67C-D13C-2C16-CFDACC77CA2C}"/>
              </a:ext>
            </a:extLst>
          </p:cNvPr>
          <p:cNvSpPr/>
          <p:nvPr/>
        </p:nvSpPr>
        <p:spPr>
          <a:xfrm>
            <a:off x="1443116" y="349398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220984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18E29D-578E-61E2-BBED-B51B2EBA0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66" y="1326724"/>
            <a:ext cx="10517068" cy="155279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F4B2773-E473-3353-DD4D-3248774EB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57"/>
          <a:stretch/>
        </p:blipFill>
        <p:spPr>
          <a:xfrm>
            <a:off x="2537460" y="2954404"/>
            <a:ext cx="4662830" cy="204816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80AB3689-A637-72CA-9115-717555E8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041" y="5181565"/>
            <a:ext cx="8545118" cy="49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07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924</Words>
  <Application>Microsoft Office PowerPoint</Application>
  <PresentationFormat>ワイド画面</PresentationFormat>
  <Paragraphs>172</Paragraphs>
  <Slides>206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206</vt:i4>
      </vt:variant>
    </vt:vector>
  </HeadingPairs>
  <TitlesOfParts>
    <vt:vector size="211" baseType="lpstr">
      <vt:lpstr>Noto Sans 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474</cp:revision>
  <dcterms:created xsi:type="dcterms:W3CDTF">2024-05-12T23:26:19Z</dcterms:created>
  <dcterms:modified xsi:type="dcterms:W3CDTF">2025-04-03T04:38:08Z</dcterms:modified>
</cp:coreProperties>
</file>